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32"/>
  </p:notesMasterIdLst>
  <p:handoutMasterIdLst>
    <p:handoutMasterId r:id="rId33"/>
  </p:handoutMasterIdLst>
  <p:sldIdLst>
    <p:sldId id="390" r:id="rId2"/>
    <p:sldId id="433" r:id="rId3"/>
    <p:sldId id="422" r:id="rId4"/>
    <p:sldId id="427" r:id="rId5"/>
    <p:sldId id="428" r:id="rId6"/>
    <p:sldId id="429" r:id="rId7"/>
    <p:sldId id="430" r:id="rId8"/>
    <p:sldId id="426" r:id="rId9"/>
    <p:sldId id="432" r:id="rId10"/>
    <p:sldId id="424" r:id="rId11"/>
    <p:sldId id="431" r:id="rId12"/>
    <p:sldId id="437" r:id="rId13"/>
    <p:sldId id="410" r:id="rId14"/>
    <p:sldId id="405" r:id="rId15"/>
    <p:sldId id="420" r:id="rId16"/>
    <p:sldId id="421" r:id="rId17"/>
    <p:sldId id="419" r:id="rId18"/>
    <p:sldId id="418" r:id="rId19"/>
    <p:sldId id="271" r:id="rId20"/>
    <p:sldId id="265" r:id="rId21"/>
    <p:sldId id="268" r:id="rId22"/>
    <p:sldId id="266" r:id="rId23"/>
    <p:sldId id="435" r:id="rId24"/>
    <p:sldId id="275" r:id="rId25"/>
    <p:sldId id="436" r:id="rId26"/>
    <p:sldId id="393" r:id="rId27"/>
    <p:sldId id="415" r:id="rId28"/>
    <p:sldId id="423" r:id="rId29"/>
    <p:sldId id="401" r:id="rId30"/>
    <p:sldId id="394" r:id="rId31"/>
  </p:sldIdLst>
  <p:sldSz cx="9144000" cy="6858000" type="screen4x3"/>
  <p:notesSz cx="6805613" cy="99441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8300"/>
    <a:srgbClr val="FF8993"/>
    <a:srgbClr val="3185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3" autoAdjust="0"/>
    <p:restoredTop sz="94109" autoAdjust="0"/>
  </p:normalViewPr>
  <p:slideViewPr>
    <p:cSldViewPr snapToObjects="1">
      <p:cViewPr>
        <p:scale>
          <a:sx n="100" d="100"/>
          <a:sy n="100" d="100"/>
        </p:scale>
        <p:origin x="936" y="328"/>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37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8619C7-4B79-324E-B37A-43F242242F1A}"/>
              </a:ext>
            </a:extLst>
          </p:cNvPr>
          <p:cNvSpPr>
            <a:spLocks noGrp="1"/>
          </p:cNvSpPr>
          <p:nvPr>
            <p:ph type="hdr" sz="quarter"/>
          </p:nvPr>
        </p:nvSpPr>
        <p:spPr>
          <a:xfrm>
            <a:off x="0" y="0"/>
            <a:ext cx="2949575" cy="498475"/>
          </a:xfrm>
          <a:prstGeom prst="rect">
            <a:avLst/>
          </a:prstGeom>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GB" altLang="en-US"/>
          </a:p>
        </p:txBody>
      </p:sp>
      <p:sp>
        <p:nvSpPr>
          <p:cNvPr id="3" name="Date Placeholder 2">
            <a:extLst>
              <a:ext uri="{FF2B5EF4-FFF2-40B4-BE49-F238E27FC236}">
                <a16:creationId xmlns:a16="http://schemas.microsoft.com/office/drawing/2014/main" id="{1CAFD8AE-5E82-4146-9253-0E16B8D375BE}"/>
              </a:ext>
            </a:extLst>
          </p:cNvPr>
          <p:cNvSpPr>
            <a:spLocks noGrp="1"/>
          </p:cNvSpPr>
          <p:nvPr>
            <p:ph type="dt" sz="quarter" idx="1"/>
          </p:nvPr>
        </p:nvSpPr>
        <p:spPr>
          <a:xfrm>
            <a:off x="3854450" y="0"/>
            <a:ext cx="2949575" cy="498475"/>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521AE5F1-F207-3645-9D65-42B4F1EBFCDD}" type="datetimeFigureOut">
              <a:rPr lang="en-GB" altLang="en-US"/>
              <a:pPr>
                <a:defRPr/>
              </a:pPr>
              <a:t>15/09/2019</a:t>
            </a:fld>
            <a:endParaRPr lang="en-GB" altLang="en-US"/>
          </a:p>
        </p:txBody>
      </p:sp>
      <p:sp>
        <p:nvSpPr>
          <p:cNvPr id="4" name="Footer Placeholder 3">
            <a:extLst>
              <a:ext uri="{FF2B5EF4-FFF2-40B4-BE49-F238E27FC236}">
                <a16:creationId xmlns:a16="http://schemas.microsoft.com/office/drawing/2014/main" id="{2D4F00A4-11E8-F041-9360-DF4BF2A29B9D}"/>
              </a:ext>
            </a:extLst>
          </p:cNvPr>
          <p:cNvSpPr>
            <a:spLocks noGrp="1"/>
          </p:cNvSpPr>
          <p:nvPr>
            <p:ph type="ftr" sz="quarter" idx="2"/>
          </p:nvPr>
        </p:nvSpPr>
        <p:spPr>
          <a:xfrm>
            <a:off x="0" y="9445625"/>
            <a:ext cx="2949575" cy="498475"/>
          </a:xfrm>
          <a:prstGeom prst="rect">
            <a:avLst/>
          </a:prstGeom>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GB" altLang="en-US"/>
          </a:p>
        </p:txBody>
      </p:sp>
      <p:sp>
        <p:nvSpPr>
          <p:cNvPr id="5" name="Slide Number Placeholder 4">
            <a:extLst>
              <a:ext uri="{FF2B5EF4-FFF2-40B4-BE49-F238E27FC236}">
                <a16:creationId xmlns:a16="http://schemas.microsoft.com/office/drawing/2014/main" id="{8A6C83BE-14DF-7343-AEBC-D1D0A4B955E5}"/>
              </a:ext>
            </a:extLst>
          </p:cNvPr>
          <p:cNvSpPr>
            <a:spLocks noGrp="1"/>
          </p:cNvSpPr>
          <p:nvPr>
            <p:ph type="sldNum" sz="quarter" idx="3"/>
          </p:nvPr>
        </p:nvSpPr>
        <p:spPr>
          <a:xfrm>
            <a:off x="3854450" y="9445625"/>
            <a:ext cx="2949575" cy="498475"/>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2101FB8D-2F06-2140-8215-AF53F38B0428}"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59ACAA-C5BA-0E42-BF1E-5E17B1C81C4D}"/>
              </a:ext>
            </a:extLst>
          </p:cNvPr>
          <p:cNvSpPr>
            <a:spLocks noGrp="1"/>
          </p:cNvSpPr>
          <p:nvPr>
            <p:ph type="hdr" sz="quarter"/>
          </p:nvPr>
        </p:nvSpPr>
        <p:spPr>
          <a:xfrm>
            <a:off x="0" y="0"/>
            <a:ext cx="2949575" cy="498475"/>
          </a:xfrm>
          <a:prstGeom prst="rect">
            <a:avLst/>
          </a:prstGeom>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en-US"/>
          </a:p>
        </p:txBody>
      </p:sp>
      <p:sp>
        <p:nvSpPr>
          <p:cNvPr id="3" name="Date Placeholder 2">
            <a:extLst>
              <a:ext uri="{FF2B5EF4-FFF2-40B4-BE49-F238E27FC236}">
                <a16:creationId xmlns:a16="http://schemas.microsoft.com/office/drawing/2014/main" id="{F73361E2-F779-F74F-9ED4-DA58AAEE4B14}"/>
              </a:ext>
            </a:extLst>
          </p:cNvPr>
          <p:cNvSpPr>
            <a:spLocks noGrp="1"/>
          </p:cNvSpPr>
          <p:nvPr>
            <p:ph type="dt" idx="1"/>
          </p:nvPr>
        </p:nvSpPr>
        <p:spPr>
          <a:xfrm>
            <a:off x="3854450" y="0"/>
            <a:ext cx="2949575" cy="498475"/>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83E28161-D713-6E4A-8061-948D7C825F7C}" type="datetimeFigureOut">
              <a:rPr lang="en-US" altLang="en-US"/>
              <a:pPr>
                <a:defRPr/>
              </a:pPr>
              <a:t>9/15/19</a:t>
            </a:fld>
            <a:endParaRPr lang="en-US" altLang="en-US"/>
          </a:p>
        </p:txBody>
      </p:sp>
      <p:sp>
        <p:nvSpPr>
          <p:cNvPr id="4" name="Slide Image Placeholder 3">
            <a:extLst>
              <a:ext uri="{FF2B5EF4-FFF2-40B4-BE49-F238E27FC236}">
                <a16:creationId xmlns:a16="http://schemas.microsoft.com/office/drawing/2014/main" id="{28EE9961-62D5-B949-B04D-8C9338623E2B}"/>
              </a:ext>
            </a:extLst>
          </p:cNvPr>
          <p:cNvSpPr>
            <a:spLocks noGrp="1" noRot="1" noChangeAspect="1"/>
          </p:cNvSpPr>
          <p:nvPr>
            <p:ph type="sldImg" idx="2"/>
          </p:nvPr>
        </p:nvSpPr>
        <p:spPr>
          <a:xfrm>
            <a:off x="1166813" y="1243013"/>
            <a:ext cx="4471987" cy="3355975"/>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44CEF932-98C9-7F4A-AD31-4A5B68029C6F}"/>
              </a:ext>
            </a:extLst>
          </p:cNvPr>
          <p:cNvSpPr>
            <a:spLocks noGrp="1"/>
          </p:cNvSpPr>
          <p:nvPr>
            <p:ph type="body" sz="quarter" idx="3"/>
          </p:nvPr>
        </p:nvSpPr>
        <p:spPr>
          <a:xfrm>
            <a:off x="681038" y="4786313"/>
            <a:ext cx="5443537" cy="3914775"/>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a:extLst>
              <a:ext uri="{FF2B5EF4-FFF2-40B4-BE49-F238E27FC236}">
                <a16:creationId xmlns:a16="http://schemas.microsoft.com/office/drawing/2014/main" id="{DC740B61-67F9-2142-BC8F-B8C34E35B0D0}"/>
              </a:ext>
            </a:extLst>
          </p:cNvPr>
          <p:cNvSpPr>
            <a:spLocks noGrp="1"/>
          </p:cNvSpPr>
          <p:nvPr>
            <p:ph type="ftr" sz="quarter" idx="4"/>
          </p:nvPr>
        </p:nvSpPr>
        <p:spPr>
          <a:xfrm>
            <a:off x="0" y="9445625"/>
            <a:ext cx="2949575" cy="498475"/>
          </a:xfrm>
          <a:prstGeom prst="rect">
            <a:avLst/>
          </a:prstGeom>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en-US"/>
          </a:p>
        </p:txBody>
      </p:sp>
      <p:sp>
        <p:nvSpPr>
          <p:cNvPr id="7" name="Slide Number Placeholder 6">
            <a:extLst>
              <a:ext uri="{FF2B5EF4-FFF2-40B4-BE49-F238E27FC236}">
                <a16:creationId xmlns:a16="http://schemas.microsoft.com/office/drawing/2014/main" id="{C5C9E28C-3819-AC48-B707-86A162DCD22E}"/>
              </a:ext>
            </a:extLst>
          </p:cNvPr>
          <p:cNvSpPr>
            <a:spLocks noGrp="1"/>
          </p:cNvSpPr>
          <p:nvPr>
            <p:ph type="sldNum" sz="quarter" idx="5"/>
          </p:nvPr>
        </p:nvSpPr>
        <p:spPr>
          <a:xfrm>
            <a:off x="3854450" y="9445625"/>
            <a:ext cx="2949575" cy="498475"/>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64B5A468-54DE-1845-AEFF-BC46FE696A9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Reason why this is a work in progress session is because we started asking ourselves different questions based on these two anecdotes. </a:t>
            </a:r>
          </a:p>
          <a:p>
            <a:r>
              <a:rPr lang="en-GB" altLang="en-US"/>
              <a:t>So applying a post human lens applied to try to explain it in that context, so that we could shape our thinking for the next iteration of that</a:t>
            </a:r>
          </a:p>
          <a:p>
            <a:r>
              <a:rPr lang="en-GB" altLang="en-US"/>
              <a:t>So can we explain what we saw through that different frame, even though not driven by that frame.</a:t>
            </a:r>
          </a:p>
          <a:p>
            <a:r>
              <a:rPr lang="en-GB" altLang="en-US"/>
              <a:t>So that is why it becomes interesting in a post humanist sense because it will be used without the teacher in the room</a:t>
            </a:r>
          </a:p>
          <a:p>
            <a:r>
              <a:rPr lang="en-GB" altLang="en-US"/>
              <a:t>What this acknowledgement of indirect relations does is shift the understanding of technology, away from tangible (and quite literally ‘to hand’) devices and gadgets, towards a view of entangled relationships, in which the digital is already embedded in what we might usually distinguish as the social, economic, and political. This represents an important frontier of understanding, particularly for education, for which the postdigital offers some useful insights. </a:t>
            </a:r>
          </a:p>
          <a:p>
            <a:r>
              <a:rPr lang="en-GB" altLang="en-US"/>
              <a:t>MOOCs and other educational platforms are therefore better understood, not just as educational ‘tools’ or specific items of software, but as part of wider economic shifts that are restructuring education according to the promise of data, and the habitual claims of precision and efficiency which accompany them. </a:t>
            </a: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4B9E7FD-B3B0-43A4-9A0E-C983B79C351A}" type="slidenum">
              <a:rPr lang="en-US" altLang="en-US"/>
              <a:pPr/>
              <a:t>24</a:t>
            </a:fld>
            <a:endParaRPr lang="en-US" altLang="en-US"/>
          </a:p>
        </p:txBody>
      </p:sp>
    </p:spTree>
    <p:extLst>
      <p:ext uri="{BB962C8B-B14F-4D97-AF65-F5344CB8AC3E}">
        <p14:creationId xmlns:p14="http://schemas.microsoft.com/office/powerpoint/2010/main" val="68620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A6CFED91-BF7E-B94D-AF72-C06F0B86F01F}"/>
              </a:ext>
            </a:extLst>
          </p:cNvPr>
          <p:cNvSpPr>
            <a:spLocks noGrp="1" noRot="1" noChangeAspect="1" noTextEdit="1"/>
          </p:cNvSpPr>
          <p:nvPr>
            <p:ph type="sldImg"/>
          </p:nvPr>
        </p:nvSpPr>
        <p:spPr bwMode="auto">
          <a:xfrm>
            <a:off x="1165225" y="1243013"/>
            <a:ext cx="4475163" cy="3355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22020B3A-E009-EC4F-85E1-1233F9CEED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Remote labs as a non traditional practical work option, he was founding director and lead developer of the open engineering lab at Open University</a:t>
            </a:r>
          </a:p>
          <a:p>
            <a:r>
              <a:rPr lang="en-GB" altLang="en-US"/>
              <a:t>The equipment is locked in room, its distance learners. When  </a:t>
            </a:r>
          </a:p>
        </p:txBody>
      </p:sp>
      <p:sp>
        <p:nvSpPr>
          <p:cNvPr id="44036" name="Slide Number Placeholder 3">
            <a:extLst>
              <a:ext uri="{FF2B5EF4-FFF2-40B4-BE49-F238E27FC236}">
                <a16:creationId xmlns:a16="http://schemas.microsoft.com/office/drawing/2014/main" id="{C4D2F8A1-8048-8744-ACFE-2A4D1EAB17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F120D68-91BA-5246-A4B5-ADE4A2DFD874}" type="slidenum">
              <a:rPr lang="en-US" altLang="en-US"/>
              <a:pPr/>
              <a:t>29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slide - block caps title">
    <p:spTree>
      <p:nvGrpSpPr>
        <p:cNvPr id="1" name=""/>
        <p:cNvGrpSpPr/>
        <p:nvPr/>
      </p:nvGrpSpPr>
      <p:grpSpPr>
        <a:xfrm>
          <a:off x="0" y="0"/>
          <a:ext cx="0" cy="0"/>
          <a:chOff x="0" y="0"/>
          <a:chExt cx="0" cy="0"/>
        </a:xfrm>
      </p:grpSpPr>
      <p:sp>
        <p:nvSpPr>
          <p:cNvPr id="7" name="Title 1"/>
          <p:cNvSpPr>
            <a:spLocks noGrp="1"/>
          </p:cNvSpPr>
          <p:nvPr>
            <p:ph type="ctrTitle"/>
          </p:nvPr>
        </p:nvSpPr>
        <p:spPr>
          <a:xfrm>
            <a:off x="533404" y="1268761"/>
            <a:ext cx="8077197" cy="576064"/>
          </a:xfrm>
          <a:prstGeom prst="rect">
            <a:avLst/>
          </a:prstGeom>
        </p:spPr>
        <p:txBody>
          <a:bodyPr lIns="0" tIns="0" rIns="0" bIns="0" anchor="t" anchorCtr="0"/>
          <a:lstStyle>
            <a:lvl1pPr algn="l">
              <a:lnSpc>
                <a:spcPct val="100000"/>
              </a:lnSpc>
              <a:defRPr sz="1400" b="0" i="0" cap="all">
                <a:solidFill>
                  <a:srgbClr val="09091E"/>
                </a:solidFill>
                <a:latin typeface="Arial"/>
                <a:cs typeface="Arial"/>
              </a:defRPr>
            </a:lvl1pPr>
          </a:lstStyle>
          <a:p>
            <a:r>
              <a:rPr lang="en-US"/>
              <a:t>Click to edit Master title style</a:t>
            </a:r>
            <a:endParaRPr lang="en-US" dirty="0"/>
          </a:p>
        </p:txBody>
      </p:sp>
      <p:sp>
        <p:nvSpPr>
          <p:cNvPr id="14" name="Content Placeholder 2"/>
          <p:cNvSpPr>
            <a:spLocks noGrp="1"/>
          </p:cNvSpPr>
          <p:nvPr>
            <p:ph idx="1"/>
          </p:nvPr>
        </p:nvSpPr>
        <p:spPr>
          <a:xfrm>
            <a:off x="533404" y="2276872"/>
            <a:ext cx="8077197" cy="3674274"/>
          </a:xfrm>
          <a:prstGeom prst="rect">
            <a:avLst/>
          </a:prstGeom>
        </p:spPr>
        <p:txBody>
          <a:bodyPr lIns="0" tIns="0" bIns="0"/>
          <a:lstStyle>
            <a:lvl1pPr>
              <a:defRPr sz="2400" b="0" i="0">
                <a:solidFill>
                  <a:srgbClr val="09091E"/>
                </a:solidFill>
                <a:latin typeface="Arial"/>
                <a:cs typeface="Arial"/>
              </a:defRPr>
            </a:lvl1pPr>
            <a:lvl2pPr>
              <a:defRPr sz="2400" b="0" i="0">
                <a:solidFill>
                  <a:srgbClr val="09091E"/>
                </a:solidFill>
                <a:latin typeface="Arial"/>
                <a:cs typeface="Arial"/>
              </a:defRPr>
            </a:lvl2pPr>
            <a:lvl3pPr>
              <a:defRPr sz="2400" b="0" i="0">
                <a:solidFill>
                  <a:srgbClr val="09091E"/>
                </a:solidFill>
                <a:latin typeface="Arial"/>
                <a:cs typeface="Arial"/>
              </a:defRPr>
            </a:lvl3pPr>
            <a:lvl4pPr>
              <a:defRPr sz="2400" b="0" i="0">
                <a:solidFill>
                  <a:srgbClr val="09091E"/>
                </a:solidFill>
                <a:latin typeface="Arial"/>
                <a:cs typeface="Arial"/>
              </a:defRPr>
            </a:lvl4pPr>
            <a:lvl5pPr>
              <a:defRPr sz="2400" b="0" i="0">
                <a:solidFill>
                  <a:srgbClr val="09091E"/>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604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capitalised title">
    <p:spTree>
      <p:nvGrpSpPr>
        <p:cNvPr id="1" name=""/>
        <p:cNvGrpSpPr/>
        <p:nvPr/>
      </p:nvGrpSpPr>
      <p:grpSpPr>
        <a:xfrm>
          <a:off x="0" y="0"/>
          <a:ext cx="0" cy="0"/>
          <a:chOff x="0" y="0"/>
          <a:chExt cx="0" cy="0"/>
        </a:xfrm>
      </p:grpSpPr>
      <p:sp>
        <p:nvSpPr>
          <p:cNvPr id="7" name="Title 1"/>
          <p:cNvSpPr>
            <a:spLocks noGrp="1"/>
          </p:cNvSpPr>
          <p:nvPr>
            <p:ph type="ctrTitle"/>
          </p:nvPr>
        </p:nvSpPr>
        <p:spPr>
          <a:xfrm>
            <a:off x="533404" y="1268761"/>
            <a:ext cx="8077197" cy="576064"/>
          </a:xfrm>
          <a:prstGeom prst="rect">
            <a:avLst/>
          </a:prstGeom>
        </p:spPr>
        <p:txBody>
          <a:bodyPr lIns="0" tIns="0" rIns="0" bIns="0" anchor="t" anchorCtr="0"/>
          <a:lstStyle>
            <a:lvl1pPr algn="l">
              <a:lnSpc>
                <a:spcPct val="100000"/>
              </a:lnSpc>
              <a:defRPr sz="1400" b="0" i="0" cap="none" baseline="0">
                <a:solidFill>
                  <a:srgbClr val="09091E"/>
                </a:solidFill>
                <a:latin typeface="Arial"/>
                <a:cs typeface="Arial"/>
              </a:defRPr>
            </a:lvl1pPr>
          </a:lstStyle>
          <a:p>
            <a:r>
              <a:rPr lang="en-US"/>
              <a:t>Click to edit Master title style</a:t>
            </a:r>
            <a:endParaRPr lang="en-US" dirty="0"/>
          </a:p>
        </p:txBody>
      </p:sp>
      <p:sp>
        <p:nvSpPr>
          <p:cNvPr id="14" name="Content Placeholder 2"/>
          <p:cNvSpPr>
            <a:spLocks noGrp="1"/>
          </p:cNvSpPr>
          <p:nvPr>
            <p:ph idx="1"/>
          </p:nvPr>
        </p:nvSpPr>
        <p:spPr>
          <a:xfrm>
            <a:off x="533404" y="2276872"/>
            <a:ext cx="8077197" cy="3674274"/>
          </a:xfrm>
          <a:prstGeom prst="rect">
            <a:avLst/>
          </a:prstGeom>
        </p:spPr>
        <p:txBody>
          <a:bodyPr lIns="0" tIns="0" bIns="0"/>
          <a:lstStyle>
            <a:lvl1pPr>
              <a:defRPr sz="2400" b="0" i="0">
                <a:solidFill>
                  <a:srgbClr val="09091E"/>
                </a:solidFill>
                <a:latin typeface="Arial"/>
                <a:cs typeface="Arial"/>
              </a:defRPr>
            </a:lvl1pPr>
            <a:lvl2pPr>
              <a:defRPr sz="2400" b="0" i="0">
                <a:solidFill>
                  <a:srgbClr val="09091E"/>
                </a:solidFill>
                <a:latin typeface="Arial"/>
                <a:cs typeface="Arial"/>
              </a:defRPr>
            </a:lvl2pPr>
            <a:lvl3pPr>
              <a:defRPr sz="2400" b="0" i="0">
                <a:solidFill>
                  <a:srgbClr val="09091E"/>
                </a:solidFill>
                <a:latin typeface="Arial"/>
                <a:cs typeface="Arial"/>
              </a:defRPr>
            </a:lvl3pPr>
            <a:lvl4pPr>
              <a:defRPr sz="2400" b="0" i="0">
                <a:solidFill>
                  <a:srgbClr val="09091E"/>
                </a:solidFill>
                <a:latin typeface="Arial"/>
                <a:cs typeface="Arial"/>
              </a:defRPr>
            </a:lvl4pPr>
            <a:lvl5pPr>
              <a:defRPr sz="2400" b="0" i="0">
                <a:solidFill>
                  <a:srgbClr val="09091E"/>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88336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3404" y="1268761"/>
            <a:ext cx="8077197" cy="576064"/>
          </a:xfrm>
          <a:prstGeom prst="rect">
            <a:avLst/>
          </a:prstGeom>
        </p:spPr>
        <p:txBody>
          <a:bodyPr lIns="0" tIns="0" rIns="0" bIns="0" anchor="t" anchorCtr="0"/>
          <a:lstStyle>
            <a:lvl1pPr algn="l">
              <a:lnSpc>
                <a:spcPct val="100000"/>
              </a:lnSpc>
              <a:defRPr sz="1400" b="0" i="0" cap="all">
                <a:solidFill>
                  <a:srgbClr val="09091E"/>
                </a:solidFill>
                <a:latin typeface="Arial"/>
                <a:cs typeface="Arial"/>
              </a:defRPr>
            </a:lvl1pPr>
          </a:lstStyle>
          <a:p>
            <a:r>
              <a:rPr lang="en-GB" dirty="0"/>
              <a:t>Click to edit Master title style</a:t>
            </a:r>
            <a:endParaRPr lang="en-US" dirty="0"/>
          </a:p>
        </p:txBody>
      </p:sp>
      <p:sp>
        <p:nvSpPr>
          <p:cNvPr id="3" name="Subtitle 2"/>
          <p:cNvSpPr>
            <a:spLocks noGrp="1"/>
          </p:cNvSpPr>
          <p:nvPr>
            <p:ph type="subTitle" idx="1"/>
          </p:nvPr>
        </p:nvSpPr>
        <p:spPr>
          <a:xfrm>
            <a:off x="533404" y="2276872"/>
            <a:ext cx="4110605" cy="3672408"/>
          </a:xfrm>
          <a:prstGeom prst="rect">
            <a:avLst/>
          </a:prstGeom>
        </p:spPr>
        <p:txBody>
          <a:bodyPr lIns="0" tIns="0" rIns="0" bIns="0"/>
          <a:lstStyle>
            <a:lvl1pPr marL="0" indent="0" algn="l">
              <a:buNone/>
              <a:defRPr sz="2400" b="0" i="0">
                <a:solidFill>
                  <a:srgbClr val="09091E"/>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423204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173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E8A469C-07A8-48E4-8C3E-0F4018137384}" type="datetimeFigureOut">
              <a:rPr lang="en-GB" smtClean="0"/>
              <a:t>16/09/2019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FD86D5-6ADF-4FAD-8AAB-E8B36F4CD6D8}" type="slidenum">
              <a:rPr lang="en-GB" smtClean="0"/>
              <a:t>‹#›</a:t>
            </a:fld>
            <a:endParaRPr lang="en-GB"/>
          </a:p>
        </p:txBody>
      </p:sp>
    </p:spTree>
    <p:extLst>
      <p:ext uri="{BB962C8B-B14F-4D97-AF65-F5344CB8AC3E}">
        <p14:creationId xmlns:p14="http://schemas.microsoft.com/office/powerpoint/2010/main" val="731925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70B7609-DF7A-5643-AFF2-E8AFBE074405}"/>
              </a:ext>
            </a:extLst>
          </p:cNvPr>
          <p:cNvCxnSpPr/>
          <p:nvPr userDrawn="1"/>
        </p:nvCxnSpPr>
        <p:spPr>
          <a:xfrm>
            <a:off x="533400" y="1122365"/>
            <a:ext cx="8077200" cy="3175"/>
          </a:xfrm>
          <a:prstGeom prst="line">
            <a:avLst/>
          </a:prstGeom>
          <a:ln>
            <a:solidFill>
              <a:srgbClr val="09091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804D22-950B-D84D-9899-58B11509256F}"/>
              </a:ext>
            </a:extLst>
          </p:cNvPr>
          <p:cNvCxnSpPr/>
          <p:nvPr userDrawn="1"/>
        </p:nvCxnSpPr>
        <p:spPr>
          <a:xfrm>
            <a:off x="533400" y="6237290"/>
            <a:ext cx="8077200" cy="1587"/>
          </a:xfrm>
          <a:prstGeom prst="line">
            <a:avLst/>
          </a:prstGeom>
          <a:ln>
            <a:solidFill>
              <a:srgbClr val="09091E"/>
            </a:solidFill>
          </a:ln>
        </p:spPr>
        <p:style>
          <a:lnRef idx="1">
            <a:schemeClr val="accent1"/>
          </a:lnRef>
          <a:fillRef idx="0">
            <a:schemeClr val="accent1"/>
          </a:fillRef>
          <a:effectRef idx="0">
            <a:schemeClr val="accent1"/>
          </a:effectRef>
          <a:fontRef idx="minor">
            <a:schemeClr val="tx1"/>
          </a:fontRef>
        </p:style>
      </p:cxnSp>
      <p:pic>
        <p:nvPicPr>
          <p:cNvPr id="1028" name="Picture 12">
            <a:extLst>
              <a:ext uri="{FF2B5EF4-FFF2-40B4-BE49-F238E27FC236}">
                <a16:creationId xmlns:a16="http://schemas.microsoft.com/office/drawing/2014/main" id="{A0910C48-46F4-D347-83C1-36300B0EB725}"/>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33401" y="247650"/>
            <a:ext cx="411003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13">
            <a:extLst>
              <a:ext uri="{FF2B5EF4-FFF2-40B4-BE49-F238E27FC236}">
                <a16:creationId xmlns:a16="http://schemas.microsoft.com/office/drawing/2014/main" id="{FFC3D7DA-8CAE-CB47-8D91-69141BA58B16}"/>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0264" y="6381752"/>
            <a:ext cx="27003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Lst>
  <p:txStyles>
    <p:titleStyle>
      <a:lvl1pPr algn="r" defTabSz="457200" rtl="0" eaLnBrk="0" fontAlgn="base" hangingPunct="0">
        <a:spcBef>
          <a:spcPct val="0"/>
        </a:spcBef>
        <a:spcAft>
          <a:spcPct val="0"/>
        </a:spcAft>
        <a:defRPr sz="1200" kern="1200">
          <a:solidFill>
            <a:srgbClr val="09091E"/>
          </a:solidFill>
          <a:latin typeface="Arial"/>
          <a:ea typeface="MS PGothic" panose="020B0600070205080204" pitchFamily="34" charset="-128"/>
          <a:cs typeface="Arial"/>
        </a:defRPr>
      </a:lvl1pPr>
      <a:lvl2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2pPr>
      <a:lvl3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3pPr>
      <a:lvl4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4pPr>
      <a:lvl5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5pPr>
      <a:lvl6pPr marL="457200" algn="r" defTabSz="457200" rtl="0" fontAlgn="base">
        <a:spcBef>
          <a:spcPct val="0"/>
        </a:spcBef>
        <a:spcAft>
          <a:spcPct val="0"/>
        </a:spcAft>
        <a:defRPr sz="1200">
          <a:solidFill>
            <a:srgbClr val="1F497D"/>
          </a:solidFill>
          <a:latin typeface="Arial" charset="0"/>
          <a:ea typeface="ＭＳ Ｐゴシック" charset="0"/>
        </a:defRPr>
      </a:lvl6pPr>
      <a:lvl7pPr marL="914400" algn="r" defTabSz="457200" rtl="0" fontAlgn="base">
        <a:spcBef>
          <a:spcPct val="0"/>
        </a:spcBef>
        <a:spcAft>
          <a:spcPct val="0"/>
        </a:spcAft>
        <a:defRPr sz="1200">
          <a:solidFill>
            <a:srgbClr val="1F497D"/>
          </a:solidFill>
          <a:latin typeface="Arial" charset="0"/>
          <a:ea typeface="ＭＳ Ｐゴシック" charset="0"/>
        </a:defRPr>
      </a:lvl7pPr>
      <a:lvl8pPr marL="1371600" algn="r" defTabSz="457200" rtl="0" fontAlgn="base">
        <a:spcBef>
          <a:spcPct val="0"/>
        </a:spcBef>
        <a:spcAft>
          <a:spcPct val="0"/>
        </a:spcAft>
        <a:defRPr sz="1200">
          <a:solidFill>
            <a:srgbClr val="1F497D"/>
          </a:solidFill>
          <a:latin typeface="Arial" charset="0"/>
          <a:ea typeface="ＭＳ Ｐゴシック" charset="0"/>
        </a:defRPr>
      </a:lvl8pPr>
      <a:lvl9pPr marL="1828800" algn="r" defTabSz="457200" rtl="0" fontAlgn="base">
        <a:spcBef>
          <a:spcPct val="0"/>
        </a:spcBef>
        <a:spcAft>
          <a:spcPct val="0"/>
        </a:spcAft>
        <a:defRPr sz="1200">
          <a:solidFill>
            <a:srgbClr val="1F497D"/>
          </a:solidFill>
          <a:latin typeface="Arial"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hyperlink" Target="https://www.teaching-matters-blog.ed.ac.uk/learning-to-code-in-contex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open.edx.org/blog/future-education-open-source" TargetMode="External"/><Relationship Id="rId2" Type="http://schemas.openxmlformats.org/officeDocument/2006/relationships/hyperlink" Target="https://ammienoot.com/brain-fluff/why-we-need-learning-technology-developers/" TargetMode="External"/><Relationship Id="rId1" Type="http://schemas.openxmlformats.org/officeDocument/2006/relationships/slideLayout" Target="../slideLayouts/slideLayout2.xml"/><Relationship Id="rId4" Type="http://schemas.openxmlformats.org/officeDocument/2006/relationships/hyperlink" Target="http://www.teaching-matters-blog.ed.ac.uk/learning-to-code-in-contex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www.teaching-matters-blog.ed.ac.uk/learning-to-code-in-context/"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a:extLst>
              <a:ext uri="{FF2B5EF4-FFF2-40B4-BE49-F238E27FC236}">
                <a16:creationId xmlns:a16="http://schemas.microsoft.com/office/drawing/2014/main" id="{BBA0937A-3647-C141-85C8-525A67B4B231}"/>
              </a:ext>
            </a:extLst>
          </p:cNvPr>
          <p:cNvSpPr>
            <a:spLocks noChangeArrowheads="1"/>
          </p:cNvSpPr>
          <p:nvPr/>
        </p:nvSpPr>
        <p:spPr bwMode="auto">
          <a:xfrm>
            <a:off x="357187" y="1412776"/>
            <a:ext cx="8786813"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GB" sz="4000" b="1" dirty="0"/>
              <a:t>Performing engineering digital literacies in context</a:t>
            </a:r>
            <a:endParaRPr lang="en-GB" sz="4000" dirty="0"/>
          </a:p>
          <a:p>
            <a:pPr algn="ctr"/>
            <a:endParaRPr lang="en-GB" altLang="en-US" sz="2000" dirty="0"/>
          </a:p>
          <a:p>
            <a:pPr algn="ctr"/>
            <a:r>
              <a:rPr lang="en-GB" altLang="en-US" sz="2400" dirty="0"/>
              <a:t>Prof Timothy D Drysdale, School of Engineering</a:t>
            </a:r>
          </a:p>
          <a:p>
            <a:pPr algn="ctr"/>
            <a:r>
              <a:rPr lang="en-GB" altLang="en-US" sz="2400" dirty="0"/>
              <a:t>Dr Jenny </a:t>
            </a:r>
            <a:r>
              <a:rPr lang="en-GB" altLang="en-US" sz="2400" dirty="0" err="1"/>
              <a:t>Scoles</a:t>
            </a:r>
            <a:r>
              <a:rPr lang="en-GB" altLang="en-US" sz="2400" dirty="0"/>
              <a:t>, Institute for Academic Development</a:t>
            </a:r>
          </a:p>
        </p:txBody>
      </p:sp>
      <p:pic>
        <p:nvPicPr>
          <p:cNvPr id="4" name="Picture 4" descr="Picture 4">
            <a:extLst>
              <a:ext uri="{FF2B5EF4-FFF2-40B4-BE49-F238E27FC236}">
                <a16:creationId xmlns:a16="http://schemas.microsoft.com/office/drawing/2014/main" id="{A37DEDDA-5835-B04F-863A-608308B7A871}"/>
              </a:ext>
            </a:extLst>
          </p:cNvPr>
          <p:cNvPicPr>
            <a:picLocks noChangeAspect="1"/>
          </p:cNvPicPr>
          <p:nvPr/>
        </p:nvPicPr>
        <p:blipFill rotWithShape="1">
          <a:blip r:embed="rId2">
            <a:extLst>
              <a:ext uri="{28A0092B-C50C-407E-A947-70E740481C1C}">
                <a14:useLocalDpi xmlns:a14="http://schemas.microsoft.com/office/drawing/2010/main" val="0"/>
              </a:ext>
            </a:extLst>
          </a:blip>
          <a:srcRect l="56725" t="38005" r="14552" b="17064"/>
          <a:stretch/>
        </p:blipFill>
        <p:spPr bwMode="auto">
          <a:xfrm>
            <a:off x="539552" y="4149082"/>
            <a:ext cx="2304256" cy="202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 name="Picture 4" descr="Picture 4">
            <a:extLst>
              <a:ext uri="{FF2B5EF4-FFF2-40B4-BE49-F238E27FC236}">
                <a16:creationId xmlns:a16="http://schemas.microsoft.com/office/drawing/2014/main" id="{59407F09-564D-9043-BAF2-94EA412C7F72}"/>
              </a:ext>
            </a:extLst>
          </p:cNvPr>
          <p:cNvPicPr>
            <a:picLocks noChangeAspect="1"/>
          </p:cNvPicPr>
          <p:nvPr/>
        </p:nvPicPr>
        <p:blipFill rotWithShape="1">
          <a:blip r:embed="rId2">
            <a:extLst>
              <a:ext uri="{28A0092B-C50C-407E-A947-70E740481C1C}">
                <a14:useLocalDpi xmlns:a14="http://schemas.microsoft.com/office/drawing/2010/main" val="0"/>
              </a:ext>
            </a:extLst>
          </a:blip>
          <a:srcRect l="17054" t="24471" r="54223" b="30598"/>
          <a:stretch/>
        </p:blipFill>
        <p:spPr bwMode="auto">
          <a:xfrm>
            <a:off x="3275856" y="4149081"/>
            <a:ext cx="2304256" cy="202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6" name="Picture 5" descr="Picture 4">
            <a:extLst>
              <a:ext uri="{FF2B5EF4-FFF2-40B4-BE49-F238E27FC236}">
                <a16:creationId xmlns:a16="http://schemas.microsoft.com/office/drawing/2014/main" id="{57EFD332-3362-7D42-B994-64041FFD7B3A}"/>
              </a:ext>
            </a:extLst>
          </p:cNvPr>
          <p:cNvPicPr>
            <a:picLocks noChangeAspect="1"/>
          </p:cNvPicPr>
          <p:nvPr/>
        </p:nvPicPr>
        <p:blipFill rotWithShape="1">
          <a:blip r:embed="rId2">
            <a:extLst>
              <a:ext uri="{28A0092B-C50C-407E-A947-70E740481C1C}">
                <a14:useLocalDpi xmlns:a14="http://schemas.microsoft.com/office/drawing/2010/main" val="0"/>
              </a:ext>
            </a:extLst>
          </a:blip>
          <a:srcRect l="49867" t="10238" r="31703" b="60931"/>
          <a:stretch/>
        </p:blipFill>
        <p:spPr bwMode="auto">
          <a:xfrm>
            <a:off x="6267116" y="4149080"/>
            <a:ext cx="2304256" cy="202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82F7D1-18D1-9149-93A4-B17895474E62}"/>
              </a:ext>
            </a:extLst>
          </p:cNvPr>
          <p:cNvPicPr>
            <a:picLocks noChangeAspect="1"/>
          </p:cNvPicPr>
          <p:nvPr/>
        </p:nvPicPr>
        <p:blipFill rotWithShape="1">
          <a:blip r:embed="rId2"/>
          <a:srcRect b="53701"/>
          <a:stretch/>
        </p:blipFill>
        <p:spPr>
          <a:xfrm>
            <a:off x="32469" y="1340769"/>
            <a:ext cx="9021157" cy="2448272"/>
          </a:xfrm>
          <a:prstGeom prst="rect">
            <a:avLst/>
          </a:prstGeom>
        </p:spPr>
      </p:pic>
      <p:pic>
        <p:nvPicPr>
          <p:cNvPr id="6" name="Picture 5">
            <a:extLst>
              <a:ext uri="{FF2B5EF4-FFF2-40B4-BE49-F238E27FC236}">
                <a16:creationId xmlns:a16="http://schemas.microsoft.com/office/drawing/2014/main" id="{5DF4D05B-87EF-7743-B5AD-909B27D3015A}"/>
              </a:ext>
            </a:extLst>
          </p:cNvPr>
          <p:cNvPicPr>
            <a:picLocks noChangeAspect="1"/>
          </p:cNvPicPr>
          <p:nvPr/>
        </p:nvPicPr>
        <p:blipFill rotWithShape="1">
          <a:blip r:embed="rId2"/>
          <a:srcRect l="-398" t="71788" r="398" b="-3721"/>
          <a:stretch/>
        </p:blipFill>
        <p:spPr>
          <a:xfrm>
            <a:off x="84971" y="4077074"/>
            <a:ext cx="9021157" cy="1688621"/>
          </a:xfrm>
          <a:prstGeom prst="rect">
            <a:avLst/>
          </a:prstGeom>
        </p:spPr>
      </p:pic>
    </p:spTree>
    <p:extLst>
      <p:ext uri="{BB962C8B-B14F-4D97-AF65-F5344CB8AC3E}">
        <p14:creationId xmlns:p14="http://schemas.microsoft.com/office/powerpoint/2010/main" val="2517994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4811DC9-C233-794C-A4A1-2E6775175802}"/>
              </a:ext>
            </a:extLst>
          </p:cNvPr>
          <p:cNvSpPr/>
          <p:nvPr/>
        </p:nvSpPr>
        <p:spPr>
          <a:xfrm>
            <a:off x="3940997" y="2251592"/>
            <a:ext cx="4303263" cy="3701702"/>
          </a:xfrm>
          <a:prstGeom prst="rect">
            <a:avLst/>
          </a:prstGeom>
          <a:gradFill>
            <a:gsLst>
              <a:gs pos="57000">
                <a:schemeClr val="accent2">
                  <a:lumMod val="75000"/>
                </a:schemeClr>
              </a:gs>
              <a:gs pos="100000">
                <a:schemeClr val="accent2">
                  <a:lumMod val="20000"/>
                  <a:lumOff val="80000"/>
                </a:schemeClr>
              </a:gs>
            </a:gsLst>
            <a:lin ang="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602DEB6-B8B6-DA49-A3D4-002AD8768F5F}"/>
              </a:ext>
            </a:extLst>
          </p:cNvPr>
          <p:cNvGrpSpPr/>
          <p:nvPr/>
        </p:nvGrpSpPr>
        <p:grpSpPr>
          <a:xfrm>
            <a:off x="8144507" y="2009611"/>
            <a:ext cx="235552" cy="4163299"/>
            <a:chOff x="8526989" y="1925574"/>
            <a:chExt cx="235552" cy="4163299"/>
          </a:xfrm>
        </p:grpSpPr>
        <p:sp>
          <p:nvSpPr>
            <p:cNvPr id="19" name="Oval 18">
              <a:extLst>
                <a:ext uri="{FF2B5EF4-FFF2-40B4-BE49-F238E27FC236}">
                  <a16:creationId xmlns:a16="http://schemas.microsoft.com/office/drawing/2014/main" id="{1E7F3F14-48C9-D643-BB1C-EFE5CECBB8B1}"/>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615D420-E12E-BD4F-B3ED-00A77E8D4FC7}"/>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D5359EE4-A27E-AE43-9E87-9D3EA8BDBBAB}"/>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92F0120-81BC-1C40-B0BB-BC149EDB04A2}"/>
              </a:ext>
            </a:extLst>
          </p:cNvPr>
          <p:cNvGrpSpPr/>
          <p:nvPr/>
        </p:nvGrpSpPr>
        <p:grpSpPr>
          <a:xfrm>
            <a:off x="8157357" y="2019238"/>
            <a:ext cx="235552" cy="4163299"/>
            <a:chOff x="8526989" y="1925574"/>
            <a:chExt cx="235552" cy="4163299"/>
          </a:xfrm>
        </p:grpSpPr>
        <p:sp>
          <p:nvSpPr>
            <p:cNvPr id="23" name="Oval 22">
              <a:extLst>
                <a:ext uri="{FF2B5EF4-FFF2-40B4-BE49-F238E27FC236}">
                  <a16:creationId xmlns:a16="http://schemas.microsoft.com/office/drawing/2014/main" id="{F3CF83E9-CE35-6045-A28F-B543A6C1A201}"/>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ED58CDC-94D2-0849-9062-E7D01813FA30}"/>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FBF1C1A1-F856-7940-85AE-82F00F489213}"/>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9A4ECAB8-526D-D143-A1FC-7FF48D263CA7}"/>
              </a:ext>
            </a:extLst>
          </p:cNvPr>
          <p:cNvGrpSpPr/>
          <p:nvPr/>
        </p:nvGrpSpPr>
        <p:grpSpPr>
          <a:xfrm>
            <a:off x="3823221" y="2075385"/>
            <a:ext cx="235552" cy="4163299"/>
            <a:chOff x="8526989" y="1925574"/>
            <a:chExt cx="235552" cy="4163299"/>
          </a:xfrm>
        </p:grpSpPr>
        <p:sp>
          <p:nvSpPr>
            <p:cNvPr id="31" name="Oval 30">
              <a:extLst>
                <a:ext uri="{FF2B5EF4-FFF2-40B4-BE49-F238E27FC236}">
                  <a16:creationId xmlns:a16="http://schemas.microsoft.com/office/drawing/2014/main" id="{557FB964-E137-3A4B-9657-F9E4AF7F27DB}"/>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DFE08A70-CAD9-A444-B758-65FB68B9BB09}"/>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24F0D0EC-3B82-A249-AFED-451062F8EA5E}"/>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AFB62FD-DFBA-2B4B-957D-553925CBCDAC}"/>
              </a:ext>
            </a:extLst>
          </p:cNvPr>
          <p:cNvGrpSpPr/>
          <p:nvPr/>
        </p:nvGrpSpPr>
        <p:grpSpPr>
          <a:xfrm>
            <a:off x="2482810" y="2108579"/>
            <a:ext cx="235552" cy="4163299"/>
            <a:chOff x="8526989" y="1925574"/>
            <a:chExt cx="235552" cy="4163299"/>
          </a:xfrm>
        </p:grpSpPr>
        <p:sp>
          <p:nvSpPr>
            <p:cNvPr id="27" name="Oval 26">
              <a:extLst>
                <a:ext uri="{FF2B5EF4-FFF2-40B4-BE49-F238E27FC236}">
                  <a16:creationId xmlns:a16="http://schemas.microsoft.com/office/drawing/2014/main" id="{3837A51E-F51B-8E46-A340-52C9FC5AF97A}"/>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80FA00EA-F7DB-BE4C-A810-93CDEE53574D}"/>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01EDC9A2-D9B4-4F47-80E3-159FAA95465C}"/>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FB4C395-E6F4-B54C-9D39-AB01861FB8B0}"/>
              </a:ext>
            </a:extLst>
          </p:cNvPr>
          <p:cNvSpPr txBox="1"/>
          <p:nvPr/>
        </p:nvSpPr>
        <p:spPr>
          <a:xfrm>
            <a:off x="611560" y="1268762"/>
            <a:ext cx="7632700" cy="646331"/>
          </a:xfrm>
          <a:prstGeom prst="rect">
            <a:avLst/>
          </a:prstGeom>
          <a:noFill/>
        </p:spPr>
        <p:txBody>
          <a:bodyPr>
            <a:spAutoFit/>
          </a:bodyPr>
          <a:lstStyle/>
          <a:p>
            <a:pPr>
              <a:defRPr/>
            </a:pPr>
            <a:r>
              <a:rPr lang="en-GB" sz="3600" dirty="0">
                <a:solidFill>
                  <a:schemeClr val="accent5">
                    <a:lumMod val="75000"/>
                  </a:schemeClr>
                </a:solidFill>
                <a:cs typeface="Arial" panose="020B0604020202020204" pitchFamily="34" charset="0"/>
              </a:rPr>
              <a:t>Final design: physical solar tracker</a:t>
            </a:r>
            <a:endParaRPr lang="en-GB" sz="2000" dirty="0"/>
          </a:p>
        </p:txBody>
      </p:sp>
      <p:grpSp>
        <p:nvGrpSpPr>
          <p:cNvPr id="13" name="Group 12">
            <a:extLst>
              <a:ext uri="{FF2B5EF4-FFF2-40B4-BE49-F238E27FC236}">
                <a16:creationId xmlns:a16="http://schemas.microsoft.com/office/drawing/2014/main" id="{60631803-C97F-384B-9577-1DAFD6CE222E}"/>
              </a:ext>
            </a:extLst>
          </p:cNvPr>
          <p:cNvGrpSpPr/>
          <p:nvPr/>
        </p:nvGrpSpPr>
        <p:grpSpPr>
          <a:xfrm>
            <a:off x="323529" y="5276991"/>
            <a:ext cx="1368148" cy="646331"/>
            <a:chOff x="636177" y="4045855"/>
            <a:chExt cx="6413249" cy="1809684"/>
          </a:xfrm>
        </p:grpSpPr>
        <p:grpSp>
          <p:nvGrpSpPr>
            <p:cNvPr id="10" name="Group 9">
              <a:extLst>
                <a:ext uri="{FF2B5EF4-FFF2-40B4-BE49-F238E27FC236}">
                  <a16:creationId xmlns:a16="http://schemas.microsoft.com/office/drawing/2014/main" id="{AE409FAF-45CA-8F43-861B-86857CD83287}"/>
                </a:ext>
              </a:extLst>
            </p:cNvPr>
            <p:cNvGrpSpPr/>
            <p:nvPr/>
          </p:nvGrpSpPr>
          <p:grpSpPr>
            <a:xfrm rot="20553520">
              <a:off x="2104791" y="4045855"/>
              <a:ext cx="3411907" cy="1674188"/>
              <a:chOff x="2195736" y="4275092"/>
              <a:chExt cx="3411907" cy="1674188"/>
            </a:xfrm>
          </p:grpSpPr>
          <p:sp>
            <p:nvSpPr>
              <p:cNvPr id="3" name="Curved Up Arrow 2">
                <a:extLst>
                  <a:ext uri="{FF2B5EF4-FFF2-40B4-BE49-F238E27FC236}">
                    <a16:creationId xmlns:a16="http://schemas.microsoft.com/office/drawing/2014/main" id="{987FF9AB-B8DB-A547-8B76-B3E0B38F7A0F}"/>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Curved Up Arrow 3">
                <a:extLst>
                  <a:ext uri="{FF2B5EF4-FFF2-40B4-BE49-F238E27FC236}">
                    <a16:creationId xmlns:a16="http://schemas.microsoft.com/office/drawing/2014/main" id="{F2687848-C985-B845-926D-13CCC6232CAE}"/>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urved Up Arrow 4">
                <a:extLst>
                  <a:ext uri="{FF2B5EF4-FFF2-40B4-BE49-F238E27FC236}">
                    <a16:creationId xmlns:a16="http://schemas.microsoft.com/office/drawing/2014/main" id="{65855A18-828A-FB4B-A0E4-B209430DC99C}"/>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urved Up Arrow 5">
                <a:extLst>
                  <a:ext uri="{FF2B5EF4-FFF2-40B4-BE49-F238E27FC236}">
                    <a16:creationId xmlns:a16="http://schemas.microsoft.com/office/drawing/2014/main" id="{5EC5F6A3-69C1-C841-87F6-0E3135A2DB7D}"/>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Up Arrow 6">
                <a:extLst>
                  <a:ext uri="{FF2B5EF4-FFF2-40B4-BE49-F238E27FC236}">
                    <a16:creationId xmlns:a16="http://schemas.microsoft.com/office/drawing/2014/main" id="{25029F0B-4AD2-F446-A05A-087EC0C866C1}"/>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Up Arrow 7">
                <a:extLst>
                  <a:ext uri="{FF2B5EF4-FFF2-40B4-BE49-F238E27FC236}">
                    <a16:creationId xmlns:a16="http://schemas.microsoft.com/office/drawing/2014/main" id="{64C66908-1420-934B-ADB8-2A3AD7CBCCA0}"/>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11AD407C-14D7-6E41-AC84-142D7615A889}"/>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1" name="Right Arrow 10">
              <a:extLst>
                <a:ext uri="{FF2B5EF4-FFF2-40B4-BE49-F238E27FC236}">
                  <a16:creationId xmlns:a16="http://schemas.microsoft.com/office/drawing/2014/main" id="{EFC9D2CA-E8ED-3F44-BAF4-BA88BEEF2410}"/>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EDCF184-3D9D-9D46-9A54-548B40957E25}"/>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57FA263-EBFB-294F-9396-EE12F904F2FE}"/>
              </a:ext>
            </a:extLst>
          </p:cNvPr>
          <p:cNvGrpSpPr/>
          <p:nvPr/>
        </p:nvGrpSpPr>
        <p:grpSpPr>
          <a:xfrm>
            <a:off x="1394607" y="2120002"/>
            <a:ext cx="235552" cy="4163299"/>
            <a:chOff x="8526989" y="1925574"/>
            <a:chExt cx="235552" cy="4163299"/>
          </a:xfrm>
        </p:grpSpPr>
        <p:sp>
          <p:nvSpPr>
            <p:cNvPr id="15" name="Oval 14">
              <a:extLst>
                <a:ext uri="{FF2B5EF4-FFF2-40B4-BE49-F238E27FC236}">
                  <a16:creationId xmlns:a16="http://schemas.microsoft.com/office/drawing/2014/main" id="{B15CECF3-B302-DB45-B0D3-70DD734144EB}"/>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FD8476C-5B83-1A4B-B4BA-2942DBD15D91}"/>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9A05043C-ABDB-2747-9D27-9E61A1036226}"/>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C05E9471-2421-7A4C-A19C-A04EB7E35282}"/>
              </a:ext>
            </a:extLst>
          </p:cNvPr>
          <p:cNvGrpSpPr/>
          <p:nvPr/>
        </p:nvGrpSpPr>
        <p:grpSpPr>
          <a:xfrm>
            <a:off x="1370311" y="4906078"/>
            <a:ext cx="1368148" cy="646331"/>
            <a:chOff x="636177" y="4045855"/>
            <a:chExt cx="6413249" cy="1809684"/>
          </a:xfrm>
        </p:grpSpPr>
        <p:grpSp>
          <p:nvGrpSpPr>
            <p:cNvPr id="68" name="Group 67">
              <a:extLst>
                <a:ext uri="{FF2B5EF4-FFF2-40B4-BE49-F238E27FC236}">
                  <a16:creationId xmlns:a16="http://schemas.microsoft.com/office/drawing/2014/main" id="{5C2AF01E-74D3-514B-BE72-BF3A469EDAE2}"/>
                </a:ext>
              </a:extLst>
            </p:cNvPr>
            <p:cNvGrpSpPr/>
            <p:nvPr/>
          </p:nvGrpSpPr>
          <p:grpSpPr>
            <a:xfrm rot="20553520">
              <a:off x="2104791" y="4045855"/>
              <a:ext cx="3411907" cy="1674188"/>
              <a:chOff x="2195736" y="4275092"/>
              <a:chExt cx="3411907" cy="1674188"/>
            </a:xfrm>
          </p:grpSpPr>
          <p:sp>
            <p:nvSpPr>
              <p:cNvPr id="71" name="Curved Up Arrow 70">
                <a:extLst>
                  <a:ext uri="{FF2B5EF4-FFF2-40B4-BE49-F238E27FC236}">
                    <a16:creationId xmlns:a16="http://schemas.microsoft.com/office/drawing/2014/main" id="{449B1643-58FD-AB4B-855F-D467321A01D4}"/>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Curved Up Arrow 71">
                <a:extLst>
                  <a:ext uri="{FF2B5EF4-FFF2-40B4-BE49-F238E27FC236}">
                    <a16:creationId xmlns:a16="http://schemas.microsoft.com/office/drawing/2014/main" id="{D132C5B5-8361-8947-BD09-B2CCAE06AF56}"/>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 name="Curved Up Arrow 72">
                <a:extLst>
                  <a:ext uri="{FF2B5EF4-FFF2-40B4-BE49-F238E27FC236}">
                    <a16:creationId xmlns:a16="http://schemas.microsoft.com/office/drawing/2014/main" id="{ED76AD8B-A25D-284A-950C-65C2B776D9B0}"/>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4" name="Curved Up Arrow 73">
                <a:extLst>
                  <a:ext uri="{FF2B5EF4-FFF2-40B4-BE49-F238E27FC236}">
                    <a16:creationId xmlns:a16="http://schemas.microsoft.com/office/drawing/2014/main" id="{B89BCF65-1B06-C042-BE58-1B531DBED6FC}"/>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5" name="Curved Up Arrow 74">
                <a:extLst>
                  <a:ext uri="{FF2B5EF4-FFF2-40B4-BE49-F238E27FC236}">
                    <a16:creationId xmlns:a16="http://schemas.microsoft.com/office/drawing/2014/main" id="{AD1A4BEE-80A8-9A4A-8856-B2966782C805}"/>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6" name="Curved Up Arrow 75">
                <a:extLst>
                  <a:ext uri="{FF2B5EF4-FFF2-40B4-BE49-F238E27FC236}">
                    <a16:creationId xmlns:a16="http://schemas.microsoft.com/office/drawing/2014/main" id="{3DA9C69B-BD2A-5145-8934-18209BA9AFCC}"/>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urved Up Arrow 76">
                <a:extLst>
                  <a:ext uri="{FF2B5EF4-FFF2-40B4-BE49-F238E27FC236}">
                    <a16:creationId xmlns:a16="http://schemas.microsoft.com/office/drawing/2014/main" id="{F16C27A6-D0E7-ED46-A95D-FA89E165E74D}"/>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Right Arrow 68">
              <a:extLst>
                <a:ext uri="{FF2B5EF4-FFF2-40B4-BE49-F238E27FC236}">
                  <a16:creationId xmlns:a16="http://schemas.microsoft.com/office/drawing/2014/main" id="{92740FB7-71A8-AE4C-9182-15BAFFFE998F}"/>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0EA01C4F-7304-5E41-A75C-ACE0BCD2FE99}"/>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B5F1E38B-CA8B-7043-BC01-4A140F79F197}"/>
              </a:ext>
            </a:extLst>
          </p:cNvPr>
          <p:cNvGrpSpPr/>
          <p:nvPr/>
        </p:nvGrpSpPr>
        <p:grpSpPr>
          <a:xfrm>
            <a:off x="2434933" y="4536909"/>
            <a:ext cx="1368148" cy="646331"/>
            <a:chOff x="636177" y="4045855"/>
            <a:chExt cx="6413249" cy="1809684"/>
          </a:xfrm>
        </p:grpSpPr>
        <p:grpSp>
          <p:nvGrpSpPr>
            <p:cNvPr id="79" name="Group 78">
              <a:extLst>
                <a:ext uri="{FF2B5EF4-FFF2-40B4-BE49-F238E27FC236}">
                  <a16:creationId xmlns:a16="http://schemas.microsoft.com/office/drawing/2014/main" id="{0BBD9E76-CA29-1D45-84F0-DB7B6BF618D8}"/>
                </a:ext>
              </a:extLst>
            </p:cNvPr>
            <p:cNvGrpSpPr/>
            <p:nvPr/>
          </p:nvGrpSpPr>
          <p:grpSpPr>
            <a:xfrm rot="20553520">
              <a:off x="2104791" y="4045855"/>
              <a:ext cx="3411907" cy="1674188"/>
              <a:chOff x="2195736" y="4275092"/>
              <a:chExt cx="3411907" cy="1674188"/>
            </a:xfrm>
          </p:grpSpPr>
          <p:sp>
            <p:nvSpPr>
              <p:cNvPr id="82" name="Curved Up Arrow 81">
                <a:extLst>
                  <a:ext uri="{FF2B5EF4-FFF2-40B4-BE49-F238E27FC236}">
                    <a16:creationId xmlns:a16="http://schemas.microsoft.com/office/drawing/2014/main" id="{449D188F-050E-CC45-BBFD-C327587B5643}"/>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3" name="Curved Up Arrow 82">
                <a:extLst>
                  <a:ext uri="{FF2B5EF4-FFF2-40B4-BE49-F238E27FC236}">
                    <a16:creationId xmlns:a16="http://schemas.microsoft.com/office/drawing/2014/main" id="{21EA8BD8-E7E0-FC41-9DC5-7FAA1A76EA99}"/>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4" name="Curved Up Arrow 83">
                <a:extLst>
                  <a:ext uri="{FF2B5EF4-FFF2-40B4-BE49-F238E27FC236}">
                    <a16:creationId xmlns:a16="http://schemas.microsoft.com/office/drawing/2014/main" id="{2F409811-2BD5-C04A-9D0A-DA2AE8C4304A}"/>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a:extLst>
                  <a:ext uri="{FF2B5EF4-FFF2-40B4-BE49-F238E27FC236}">
                    <a16:creationId xmlns:a16="http://schemas.microsoft.com/office/drawing/2014/main" id="{AF424C16-0AE2-9B41-9F61-875F8DD138E6}"/>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Up Arrow 85">
                <a:extLst>
                  <a:ext uri="{FF2B5EF4-FFF2-40B4-BE49-F238E27FC236}">
                    <a16:creationId xmlns:a16="http://schemas.microsoft.com/office/drawing/2014/main" id="{EBE74751-EF5B-B34F-B3C0-45B9EDA954EA}"/>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Up Arrow 86">
                <a:extLst>
                  <a:ext uri="{FF2B5EF4-FFF2-40B4-BE49-F238E27FC236}">
                    <a16:creationId xmlns:a16="http://schemas.microsoft.com/office/drawing/2014/main" id="{FF314806-1836-6049-977B-03B747A726AF}"/>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Curved Up Arrow 87">
                <a:extLst>
                  <a:ext uri="{FF2B5EF4-FFF2-40B4-BE49-F238E27FC236}">
                    <a16:creationId xmlns:a16="http://schemas.microsoft.com/office/drawing/2014/main" id="{42AC05A0-2901-3B40-8D53-7BDEE8AD5701}"/>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80" name="Right Arrow 79">
              <a:extLst>
                <a:ext uri="{FF2B5EF4-FFF2-40B4-BE49-F238E27FC236}">
                  <a16:creationId xmlns:a16="http://schemas.microsoft.com/office/drawing/2014/main" id="{7235D3AA-C3EF-0E46-A3FF-29E9DB24A680}"/>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15198765-5574-3C47-9DF4-35489D656C00}"/>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0FA651F7-9497-3844-89D1-82428CCF5D50}"/>
              </a:ext>
            </a:extLst>
          </p:cNvPr>
          <p:cNvGrpSpPr/>
          <p:nvPr/>
        </p:nvGrpSpPr>
        <p:grpSpPr>
          <a:xfrm>
            <a:off x="3484029" y="2353806"/>
            <a:ext cx="4791104" cy="2728231"/>
            <a:chOff x="636177" y="4045855"/>
            <a:chExt cx="6413249" cy="1809684"/>
          </a:xfrm>
        </p:grpSpPr>
        <p:grpSp>
          <p:nvGrpSpPr>
            <p:cNvPr id="57" name="Group 56">
              <a:extLst>
                <a:ext uri="{FF2B5EF4-FFF2-40B4-BE49-F238E27FC236}">
                  <a16:creationId xmlns:a16="http://schemas.microsoft.com/office/drawing/2014/main" id="{849DD958-FFD2-9C49-9C2D-9791ACA7110D}"/>
                </a:ext>
              </a:extLst>
            </p:cNvPr>
            <p:cNvGrpSpPr/>
            <p:nvPr/>
          </p:nvGrpSpPr>
          <p:grpSpPr>
            <a:xfrm rot="20553520">
              <a:off x="2104791" y="4045855"/>
              <a:ext cx="3411907" cy="1674188"/>
              <a:chOff x="2195736" y="4275092"/>
              <a:chExt cx="3411907" cy="1674188"/>
            </a:xfrm>
          </p:grpSpPr>
          <p:sp>
            <p:nvSpPr>
              <p:cNvPr id="60" name="Curved Up Arrow 59">
                <a:extLst>
                  <a:ext uri="{FF2B5EF4-FFF2-40B4-BE49-F238E27FC236}">
                    <a16:creationId xmlns:a16="http://schemas.microsoft.com/office/drawing/2014/main" id="{F3EAD878-B6C6-854E-8AE2-AD3139BFC74E}"/>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1" name="Curved Up Arrow 60">
                <a:extLst>
                  <a:ext uri="{FF2B5EF4-FFF2-40B4-BE49-F238E27FC236}">
                    <a16:creationId xmlns:a16="http://schemas.microsoft.com/office/drawing/2014/main" id="{15C92F05-A25A-C94D-A1C3-B4282A0E225C}"/>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2" name="Curved Up Arrow 61">
                <a:extLst>
                  <a:ext uri="{FF2B5EF4-FFF2-40B4-BE49-F238E27FC236}">
                    <a16:creationId xmlns:a16="http://schemas.microsoft.com/office/drawing/2014/main" id="{44573310-EE77-F246-B4DF-846855D42899}"/>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 name="Curved Up Arrow 62">
                <a:extLst>
                  <a:ext uri="{FF2B5EF4-FFF2-40B4-BE49-F238E27FC236}">
                    <a16:creationId xmlns:a16="http://schemas.microsoft.com/office/drawing/2014/main" id="{25332D21-E695-7249-9AC6-7ED4AE56C28D}"/>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4" name="Curved Up Arrow 63">
                <a:extLst>
                  <a:ext uri="{FF2B5EF4-FFF2-40B4-BE49-F238E27FC236}">
                    <a16:creationId xmlns:a16="http://schemas.microsoft.com/office/drawing/2014/main" id="{A18CC38F-276F-9441-B834-D7E02E7A8F93}"/>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5" name="Curved Up Arrow 64">
                <a:extLst>
                  <a:ext uri="{FF2B5EF4-FFF2-40B4-BE49-F238E27FC236}">
                    <a16:creationId xmlns:a16="http://schemas.microsoft.com/office/drawing/2014/main" id="{C2290DB3-3DC7-9046-989E-A8640DBCACCF}"/>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6" name="Curved Up Arrow 65">
                <a:extLst>
                  <a:ext uri="{FF2B5EF4-FFF2-40B4-BE49-F238E27FC236}">
                    <a16:creationId xmlns:a16="http://schemas.microsoft.com/office/drawing/2014/main" id="{FCAE00C5-941E-A74D-BB42-AD548C839F48}"/>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8" name="Right Arrow 57">
              <a:extLst>
                <a:ext uri="{FF2B5EF4-FFF2-40B4-BE49-F238E27FC236}">
                  <a16:creationId xmlns:a16="http://schemas.microsoft.com/office/drawing/2014/main" id="{AA82DFF6-67D8-1B42-B487-C7519494919B}"/>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D6F5DD51-DEBB-A847-8626-A37DFCAB26E3}"/>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45AE7186-B0D9-C441-85C0-A42931606C1D}"/>
              </a:ext>
            </a:extLst>
          </p:cNvPr>
          <p:cNvSpPr txBox="1"/>
          <p:nvPr/>
        </p:nvSpPr>
        <p:spPr>
          <a:xfrm>
            <a:off x="4397966" y="5254394"/>
            <a:ext cx="2864887" cy="707886"/>
          </a:xfrm>
          <a:prstGeom prst="rect">
            <a:avLst/>
          </a:prstGeom>
          <a:noFill/>
        </p:spPr>
        <p:txBody>
          <a:bodyPr wrap="none" rtlCol="0">
            <a:spAutoFit/>
          </a:bodyPr>
          <a:lstStyle/>
          <a:p>
            <a:r>
              <a:rPr lang="en-US" sz="4000" dirty="0">
                <a:solidFill>
                  <a:schemeClr val="bg1"/>
                </a:solidFill>
              </a:rPr>
              <a:t>Anxiety gap</a:t>
            </a:r>
          </a:p>
        </p:txBody>
      </p:sp>
    </p:spTree>
    <p:extLst>
      <p:ext uri="{BB962C8B-B14F-4D97-AF65-F5344CB8AC3E}">
        <p14:creationId xmlns:p14="http://schemas.microsoft.com/office/powerpoint/2010/main" val="407867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4811DC9-C233-794C-A4A1-2E6775175802}"/>
              </a:ext>
            </a:extLst>
          </p:cNvPr>
          <p:cNvSpPr/>
          <p:nvPr/>
        </p:nvSpPr>
        <p:spPr>
          <a:xfrm>
            <a:off x="3940997" y="2251592"/>
            <a:ext cx="4303263" cy="3701702"/>
          </a:xfrm>
          <a:prstGeom prst="rect">
            <a:avLst/>
          </a:prstGeom>
          <a:gradFill>
            <a:gsLst>
              <a:gs pos="56000">
                <a:srgbClr val="92D050"/>
              </a:gs>
              <a:gs pos="100000">
                <a:schemeClr val="accent3">
                  <a:lumMod val="20000"/>
                  <a:lumOff val="80000"/>
                </a:schemeClr>
              </a:gs>
            </a:gsLst>
            <a:lin ang="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602DEB6-B8B6-DA49-A3D4-002AD8768F5F}"/>
              </a:ext>
            </a:extLst>
          </p:cNvPr>
          <p:cNvGrpSpPr/>
          <p:nvPr/>
        </p:nvGrpSpPr>
        <p:grpSpPr>
          <a:xfrm>
            <a:off x="8144507" y="2009611"/>
            <a:ext cx="235552" cy="4163299"/>
            <a:chOff x="8526989" y="1925574"/>
            <a:chExt cx="235552" cy="4163299"/>
          </a:xfrm>
        </p:grpSpPr>
        <p:sp>
          <p:nvSpPr>
            <p:cNvPr id="19" name="Oval 18">
              <a:extLst>
                <a:ext uri="{FF2B5EF4-FFF2-40B4-BE49-F238E27FC236}">
                  <a16:creationId xmlns:a16="http://schemas.microsoft.com/office/drawing/2014/main" id="{1E7F3F14-48C9-D643-BB1C-EFE5CECBB8B1}"/>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615D420-E12E-BD4F-B3ED-00A77E8D4FC7}"/>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D5359EE4-A27E-AE43-9E87-9D3EA8BDBBAB}"/>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92F0120-81BC-1C40-B0BB-BC149EDB04A2}"/>
              </a:ext>
            </a:extLst>
          </p:cNvPr>
          <p:cNvGrpSpPr/>
          <p:nvPr/>
        </p:nvGrpSpPr>
        <p:grpSpPr>
          <a:xfrm>
            <a:off x="8157357" y="2019238"/>
            <a:ext cx="235552" cy="4163299"/>
            <a:chOff x="8526989" y="1925574"/>
            <a:chExt cx="235552" cy="4163299"/>
          </a:xfrm>
        </p:grpSpPr>
        <p:sp>
          <p:nvSpPr>
            <p:cNvPr id="23" name="Oval 22">
              <a:extLst>
                <a:ext uri="{FF2B5EF4-FFF2-40B4-BE49-F238E27FC236}">
                  <a16:creationId xmlns:a16="http://schemas.microsoft.com/office/drawing/2014/main" id="{F3CF83E9-CE35-6045-A28F-B543A6C1A201}"/>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ED58CDC-94D2-0849-9062-E7D01813FA30}"/>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FBF1C1A1-F856-7940-85AE-82F00F489213}"/>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9A4ECAB8-526D-D143-A1FC-7FF48D263CA7}"/>
              </a:ext>
            </a:extLst>
          </p:cNvPr>
          <p:cNvGrpSpPr/>
          <p:nvPr/>
        </p:nvGrpSpPr>
        <p:grpSpPr>
          <a:xfrm>
            <a:off x="3823221" y="2075385"/>
            <a:ext cx="235552" cy="4163299"/>
            <a:chOff x="8526989" y="1925574"/>
            <a:chExt cx="235552" cy="4163299"/>
          </a:xfrm>
        </p:grpSpPr>
        <p:sp>
          <p:nvSpPr>
            <p:cNvPr id="31" name="Oval 30">
              <a:extLst>
                <a:ext uri="{FF2B5EF4-FFF2-40B4-BE49-F238E27FC236}">
                  <a16:creationId xmlns:a16="http://schemas.microsoft.com/office/drawing/2014/main" id="{557FB964-E137-3A4B-9657-F9E4AF7F27DB}"/>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DFE08A70-CAD9-A444-B758-65FB68B9BB09}"/>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24F0D0EC-3B82-A249-AFED-451062F8EA5E}"/>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AFB62FD-DFBA-2B4B-957D-553925CBCDAC}"/>
              </a:ext>
            </a:extLst>
          </p:cNvPr>
          <p:cNvGrpSpPr/>
          <p:nvPr/>
        </p:nvGrpSpPr>
        <p:grpSpPr>
          <a:xfrm>
            <a:off x="2482810" y="2108579"/>
            <a:ext cx="235552" cy="4163299"/>
            <a:chOff x="8526989" y="1925574"/>
            <a:chExt cx="235552" cy="4163299"/>
          </a:xfrm>
        </p:grpSpPr>
        <p:sp>
          <p:nvSpPr>
            <p:cNvPr id="27" name="Oval 26">
              <a:extLst>
                <a:ext uri="{FF2B5EF4-FFF2-40B4-BE49-F238E27FC236}">
                  <a16:creationId xmlns:a16="http://schemas.microsoft.com/office/drawing/2014/main" id="{3837A51E-F51B-8E46-A340-52C9FC5AF97A}"/>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80FA00EA-F7DB-BE4C-A810-93CDEE53574D}"/>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01EDC9A2-D9B4-4F47-80E3-159FAA95465C}"/>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FB4C395-E6F4-B54C-9D39-AB01861FB8B0}"/>
              </a:ext>
            </a:extLst>
          </p:cNvPr>
          <p:cNvSpPr txBox="1"/>
          <p:nvPr/>
        </p:nvSpPr>
        <p:spPr>
          <a:xfrm>
            <a:off x="611560" y="1268762"/>
            <a:ext cx="7632700" cy="646331"/>
          </a:xfrm>
          <a:prstGeom prst="rect">
            <a:avLst/>
          </a:prstGeom>
          <a:noFill/>
        </p:spPr>
        <p:txBody>
          <a:bodyPr>
            <a:spAutoFit/>
          </a:bodyPr>
          <a:lstStyle/>
          <a:p>
            <a:pPr>
              <a:defRPr/>
            </a:pPr>
            <a:r>
              <a:rPr lang="en-GB" sz="3600" dirty="0">
                <a:solidFill>
                  <a:schemeClr val="accent5">
                    <a:lumMod val="75000"/>
                  </a:schemeClr>
                </a:solidFill>
                <a:cs typeface="Arial" panose="020B0604020202020204" pitchFamily="34" charset="0"/>
              </a:rPr>
              <a:t>Add simulation intervention ….</a:t>
            </a:r>
            <a:endParaRPr lang="en-GB" sz="2000" dirty="0"/>
          </a:p>
        </p:txBody>
      </p:sp>
      <p:grpSp>
        <p:nvGrpSpPr>
          <p:cNvPr id="13" name="Group 12">
            <a:extLst>
              <a:ext uri="{FF2B5EF4-FFF2-40B4-BE49-F238E27FC236}">
                <a16:creationId xmlns:a16="http://schemas.microsoft.com/office/drawing/2014/main" id="{60631803-C97F-384B-9577-1DAFD6CE222E}"/>
              </a:ext>
            </a:extLst>
          </p:cNvPr>
          <p:cNvGrpSpPr/>
          <p:nvPr/>
        </p:nvGrpSpPr>
        <p:grpSpPr>
          <a:xfrm>
            <a:off x="323529" y="5276991"/>
            <a:ext cx="1368148" cy="646331"/>
            <a:chOff x="636177" y="4045855"/>
            <a:chExt cx="6413249" cy="1809684"/>
          </a:xfrm>
        </p:grpSpPr>
        <p:grpSp>
          <p:nvGrpSpPr>
            <p:cNvPr id="10" name="Group 9">
              <a:extLst>
                <a:ext uri="{FF2B5EF4-FFF2-40B4-BE49-F238E27FC236}">
                  <a16:creationId xmlns:a16="http://schemas.microsoft.com/office/drawing/2014/main" id="{AE409FAF-45CA-8F43-861B-86857CD83287}"/>
                </a:ext>
              </a:extLst>
            </p:cNvPr>
            <p:cNvGrpSpPr/>
            <p:nvPr/>
          </p:nvGrpSpPr>
          <p:grpSpPr>
            <a:xfrm rot="20553520">
              <a:off x="2104791" y="4045855"/>
              <a:ext cx="3411907" cy="1674188"/>
              <a:chOff x="2195736" y="4275092"/>
              <a:chExt cx="3411907" cy="1674188"/>
            </a:xfrm>
          </p:grpSpPr>
          <p:sp>
            <p:nvSpPr>
              <p:cNvPr id="3" name="Curved Up Arrow 2">
                <a:extLst>
                  <a:ext uri="{FF2B5EF4-FFF2-40B4-BE49-F238E27FC236}">
                    <a16:creationId xmlns:a16="http://schemas.microsoft.com/office/drawing/2014/main" id="{987FF9AB-B8DB-A547-8B76-B3E0B38F7A0F}"/>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Curved Up Arrow 3">
                <a:extLst>
                  <a:ext uri="{FF2B5EF4-FFF2-40B4-BE49-F238E27FC236}">
                    <a16:creationId xmlns:a16="http://schemas.microsoft.com/office/drawing/2014/main" id="{F2687848-C985-B845-926D-13CCC6232CAE}"/>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urved Up Arrow 4">
                <a:extLst>
                  <a:ext uri="{FF2B5EF4-FFF2-40B4-BE49-F238E27FC236}">
                    <a16:creationId xmlns:a16="http://schemas.microsoft.com/office/drawing/2014/main" id="{65855A18-828A-FB4B-A0E4-B209430DC99C}"/>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urved Up Arrow 5">
                <a:extLst>
                  <a:ext uri="{FF2B5EF4-FFF2-40B4-BE49-F238E27FC236}">
                    <a16:creationId xmlns:a16="http://schemas.microsoft.com/office/drawing/2014/main" id="{5EC5F6A3-69C1-C841-87F6-0E3135A2DB7D}"/>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Up Arrow 6">
                <a:extLst>
                  <a:ext uri="{FF2B5EF4-FFF2-40B4-BE49-F238E27FC236}">
                    <a16:creationId xmlns:a16="http://schemas.microsoft.com/office/drawing/2014/main" id="{25029F0B-4AD2-F446-A05A-087EC0C866C1}"/>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Up Arrow 7">
                <a:extLst>
                  <a:ext uri="{FF2B5EF4-FFF2-40B4-BE49-F238E27FC236}">
                    <a16:creationId xmlns:a16="http://schemas.microsoft.com/office/drawing/2014/main" id="{64C66908-1420-934B-ADB8-2A3AD7CBCCA0}"/>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11AD407C-14D7-6E41-AC84-142D7615A889}"/>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1" name="Right Arrow 10">
              <a:extLst>
                <a:ext uri="{FF2B5EF4-FFF2-40B4-BE49-F238E27FC236}">
                  <a16:creationId xmlns:a16="http://schemas.microsoft.com/office/drawing/2014/main" id="{EFC9D2CA-E8ED-3F44-BAF4-BA88BEEF2410}"/>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EDCF184-3D9D-9D46-9A54-548B40957E25}"/>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57FA263-EBFB-294F-9396-EE12F904F2FE}"/>
              </a:ext>
            </a:extLst>
          </p:cNvPr>
          <p:cNvGrpSpPr/>
          <p:nvPr/>
        </p:nvGrpSpPr>
        <p:grpSpPr>
          <a:xfrm>
            <a:off x="1394607" y="2120002"/>
            <a:ext cx="235552" cy="4163299"/>
            <a:chOff x="8526989" y="1925574"/>
            <a:chExt cx="235552" cy="4163299"/>
          </a:xfrm>
        </p:grpSpPr>
        <p:sp>
          <p:nvSpPr>
            <p:cNvPr id="15" name="Oval 14">
              <a:extLst>
                <a:ext uri="{FF2B5EF4-FFF2-40B4-BE49-F238E27FC236}">
                  <a16:creationId xmlns:a16="http://schemas.microsoft.com/office/drawing/2014/main" id="{B15CECF3-B302-DB45-B0D3-70DD734144EB}"/>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FD8476C-5B83-1A4B-B4BA-2942DBD15D91}"/>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9A05043C-ABDB-2747-9D27-9E61A1036226}"/>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C05E9471-2421-7A4C-A19C-A04EB7E35282}"/>
              </a:ext>
            </a:extLst>
          </p:cNvPr>
          <p:cNvGrpSpPr/>
          <p:nvPr/>
        </p:nvGrpSpPr>
        <p:grpSpPr>
          <a:xfrm>
            <a:off x="1370311" y="4906078"/>
            <a:ext cx="1368148" cy="646331"/>
            <a:chOff x="636177" y="4045855"/>
            <a:chExt cx="6413249" cy="1809684"/>
          </a:xfrm>
        </p:grpSpPr>
        <p:grpSp>
          <p:nvGrpSpPr>
            <p:cNvPr id="68" name="Group 67">
              <a:extLst>
                <a:ext uri="{FF2B5EF4-FFF2-40B4-BE49-F238E27FC236}">
                  <a16:creationId xmlns:a16="http://schemas.microsoft.com/office/drawing/2014/main" id="{5C2AF01E-74D3-514B-BE72-BF3A469EDAE2}"/>
                </a:ext>
              </a:extLst>
            </p:cNvPr>
            <p:cNvGrpSpPr/>
            <p:nvPr/>
          </p:nvGrpSpPr>
          <p:grpSpPr>
            <a:xfrm rot="20553520">
              <a:off x="2104791" y="4045855"/>
              <a:ext cx="3411907" cy="1674188"/>
              <a:chOff x="2195736" y="4275092"/>
              <a:chExt cx="3411907" cy="1674188"/>
            </a:xfrm>
          </p:grpSpPr>
          <p:sp>
            <p:nvSpPr>
              <p:cNvPr id="71" name="Curved Up Arrow 70">
                <a:extLst>
                  <a:ext uri="{FF2B5EF4-FFF2-40B4-BE49-F238E27FC236}">
                    <a16:creationId xmlns:a16="http://schemas.microsoft.com/office/drawing/2014/main" id="{449B1643-58FD-AB4B-855F-D467321A01D4}"/>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Curved Up Arrow 71">
                <a:extLst>
                  <a:ext uri="{FF2B5EF4-FFF2-40B4-BE49-F238E27FC236}">
                    <a16:creationId xmlns:a16="http://schemas.microsoft.com/office/drawing/2014/main" id="{D132C5B5-8361-8947-BD09-B2CCAE06AF56}"/>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 name="Curved Up Arrow 72">
                <a:extLst>
                  <a:ext uri="{FF2B5EF4-FFF2-40B4-BE49-F238E27FC236}">
                    <a16:creationId xmlns:a16="http://schemas.microsoft.com/office/drawing/2014/main" id="{ED76AD8B-A25D-284A-950C-65C2B776D9B0}"/>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4" name="Curved Up Arrow 73">
                <a:extLst>
                  <a:ext uri="{FF2B5EF4-FFF2-40B4-BE49-F238E27FC236}">
                    <a16:creationId xmlns:a16="http://schemas.microsoft.com/office/drawing/2014/main" id="{B89BCF65-1B06-C042-BE58-1B531DBED6FC}"/>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5" name="Curved Up Arrow 74">
                <a:extLst>
                  <a:ext uri="{FF2B5EF4-FFF2-40B4-BE49-F238E27FC236}">
                    <a16:creationId xmlns:a16="http://schemas.microsoft.com/office/drawing/2014/main" id="{AD1A4BEE-80A8-9A4A-8856-B2966782C805}"/>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6" name="Curved Up Arrow 75">
                <a:extLst>
                  <a:ext uri="{FF2B5EF4-FFF2-40B4-BE49-F238E27FC236}">
                    <a16:creationId xmlns:a16="http://schemas.microsoft.com/office/drawing/2014/main" id="{3DA9C69B-BD2A-5145-8934-18209BA9AFCC}"/>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urved Up Arrow 76">
                <a:extLst>
                  <a:ext uri="{FF2B5EF4-FFF2-40B4-BE49-F238E27FC236}">
                    <a16:creationId xmlns:a16="http://schemas.microsoft.com/office/drawing/2014/main" id="{F16C27A6-D0E7-ED46-A95D-FA89E165E74D}"/>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Right Arrow 68">
              <a:extLst>
                <a:ext uri="{FF2B5EF4-FFF2-40B4-BE49-F238E27FC236}">
                  <a16:creationId xmlns:a16="http://schemas.microsoft.com/office/drawing/2014/main" id="{92740FB7-71A8-AE4C-9182-15BAFFFE998F}"/>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0EA01C4F-7304-5E41-A75C-ACE0BCD2FE99}"/>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B5F1E38B-CA8B-7043-BC01-4A140F79F197}"/>
              </a:ext>
            </a:extLst>
          </p:cNvPr>
          <p:cNvGrpSpPr/>
          <p:nvPr/>
        </p:nvGrpSpPr>
        <p:grpSpPr>
          <a:xfrm>
            <a:off x="2434933" y="4536909"/>
            <a:ext cx="1368148" cy="646331"/>
            <a:chOff x="636177" y="4045855"/>
            <a:chExt cx="6413249" cy="1809684"/>
          </a:xfrm>
        </p:grpSpPr>
        <p:grpSp>
          <p:nvGrpSpPr>
            <p:cNvPr id="79" name="Group 78">
              <a:extLst>
                <a:ext uri="{FF2B5EF4-FFF2-40B4-BE49-F238E27FC236}">
                  <a16:creationId xmlns:a16="http://schemas.microsoft.com/office/drawing/2014/main" id="{0BBD9E76-CA29-1D45-84F0-DB7B6BF618D8}"/>
                </a:ext>
              </a:extLst>
            </p:cNvPr>
            <p:cNvGrpSpPr/>
            <p:nvPr/>
          </p:nvGrpSpPr>
          <p:grpSpPr>
            <a:xfrm rot="20553520">
              <a:off x="2104791" y="4045855"/>
              <a:ext cx="3411907" cy="1674188"/>
              <a:chOff x="2195736" y="4275092"/>
              <a:chExt cx="3411907" cy="1674188"/>
            </a:xfrm>
          </p:grpSpPr>
          <p:sp>
            <p:nvSpPr>
              <p:cNvPr id="82" name="Curved Up Arrow 81">
                <a:extLst>
                  <a:ext uri="{FF2B5EF4-FFF2-40B4-BE49-F238E27FC236}">
                    <a16:creationId xmlns:a16="http://schemas.microsoft.com/office/drawing/2014/main" id="{449D188F-050E-CC45-BBFD-C327587B5643}"/>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3" name="Curved Up Arrow 82">
                <a:extLst>
                  <a:ext uri="{FF2B5EF4-FFF2-40B4-BE49-F238E27FC236}">
                    <a16:creationId xmlns:a16="http://schemas.microsoft.com/office/drawing/2014/main" id="{21EA8BD8-E7E0-FC41-9DC5-7FAA1A76EA99}"/>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4" name="Curved Up Arrow 83">
                <a:extLst>
                  <a:ext uri="{FF2B5EF4-FFF2-40B4-BE49-F238E27FC236}">
                    <a16:creationId xmlns:a16="http://schemas.microsoft.com/office/drawing/2014/main" id="{2F409811-2BD5-C04A-9D0A-DA2AE8C4304A}"/>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a:extLst>
                  <a:ext uri="{FF2B5EF4-FFF2-40B4-BE49-F238E27FC236}">
                    <a16:creationId xmlns:a16="http://schemas.microsoft.com/office/drawing/2014/main" id="{AF424C16-0AE2-9B41-9F61-875F8DD138E6}"/>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Up Arrow 85">
                <a:extLst>
                  <a:ext uri="{FF2B5EF4-FFF2-40B4-BE49-F238E27FC236}">
                    <a16:creationId xmlns:a16="http://schemas.microsoft.com/office/drawing/2014/main" id="{EBE74751-EF5B-B34F-B3C0-45B9EDA954EA}"/>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Up Arrow 86">
                <a:extLst>
                  <a:ext uri="{FF2B5EF4-FFF2-40B4-BE49-F238E27FC236}">
                    <a16:creationId xmlns:a16="http://schemas.microsoft.com/office/drawing/2014/main" id="{FF314806-1836-6049-977B-03B747A726AF}"/>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Curved Up Arrow 87">
                <a:extLst>
                  <a:ext uri="{FF2B5EF4-FFF2-40B4-BE49-F238E27FC236}">
                    <a16:creationId xmlns:a16="http://schemas.microsoft.com/office/drawing/2014/main" id="{42AC05A0-2901-3B40-8D53-7BDEE8AD5701}"/>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80" name="Right Arrow 79">
              <a:extLst>
                <a:ext uri="{FF2B5EF4-FFF2-40B4-BE49-F238E27FC236}">
                  <a16:creationId xmlns:a16="http://schemas.microsoft.com/office/drawing/2014/main" id="{7235D3AA-C3EF-0E46-A3FF-29E9DB24A680}"/>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15198765-5574-3C47-9DF4-35489D656C00}"/>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0FA651F7-9497-3844-89D1-82428CCF5D50}"/>
              </a:ext>
            </a:extLst>
          </p:cNvPr>
          <p:cNvGrpSpPr/>
          <p:nvPr/>
        </p:nvGrpSpPr>
        <p:grpSpPr>
          <a:xfrm>
            <a:off x="3484029" y="2353806"/>
            <a:ext cx="4791104" cy="2728231"/>
            <a:chOff x="636177" y="4045855"/>
            <a:chExt cx="6413249" cy="1809684"/>
          </a:xfrm>
        </p:grpSpPr>
        <p:grpSp>
          <p:nvGrpSpPr>
            <p:cNvPr id="57" name="Group 56">
              <a:extLst>
                <a:ext uri="{FF2B5EF4-FFF2-40B4-BE49-F238E27FC236}">
                  <a16:creationId xmlns:a16="http://schemas.microsoft.com/office/drawing/2014/main" id="{849DD958-FFD2-9C49-9C2D-9791ACA7110D}"/>
                </a:ext>
              </a:extLst>
            </p:cNvPr>
            <p:cNvGrpSpPr/>
            <p:nvPr/>
          </p:nvGrpSpPr>
          <p:grpSpPr>
            <a:xfrm rot="20553520">
              <a:off x="2104791" y="4045855"/>
              <a:ext cx="3411907" cy="1674188"/>
              <a:chOff x="2195736" y="4275092"/>
              <a:chExt cx="3411907" cy="1674188"/>
            </a:xfrm>
          </p:grpSpPr>
          <p:sp>
            <p:nvSpPr>
              <p:cNvPr id="60" name="Curved Up Arrow 59">
                <a:extLst>
                  <a:ext uri="{FF2B5EF4-FFF2-40B4-BE49-F238E27FC236}">
                    <a16:creationId xmlns:a16="http://schemas.microsoft.com/office/drawing/2014/main" id="{F3EAD878-B6C6-854E-8AE2-AD3139BFC74E}"/>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1" name="Curved Up Arrow 60">
                <a:extLst>
                  <a:ext uri="{FF2B5EF4-FFF2-40B4-BE49-F238E27FC236}">
                    <a16:creationId xmlns:a16="http://schemas.microsoft.com/office/drawing/2014/main" id="{15C92F05-A25A-C94D-A1C3-B4282A0E225C}"/>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2" name="Curved Up Arrow 61">
                <a:extLst>
                  <a:ext uri="{FF2B5EF4-FFF2-40B4-BE49-F238E27FC236}">
                    <a16:creationId xmlns:a16="http://schemas.microsoft.com/office/drawing/2014/main" id="{44573310-EE77-F246-B4DF-846855D42899}"/>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 name="Curved Up Arrow 62">
                <a:extLst>
                  <a:ext uri="{FF2B5EF4-FFF2-40B4-BE49-F238E27FC236}">
                    <a16:creationId xmlns:a16="http://schemas.microsoft.com/office/drawing/2014/main" id="{25332D21-E695-7249-9AC6-7ED4AE56C28D}"/>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4" name="Curved Up Arrow 63">
                <a:extLst>
                  <a:ext uri="{FF2B5EF4-FFF2-40B4-BE49-F238E27FC236}">
                    <a16:creationId xmlns:a16="http://schemas.microsoft.com/office/drawing/2014/main" id="{A18CC38F-276F-9441-B834-D7E02E7A8F93}"/>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5" name="Curved Up Arrow 64">
                <a:extLst>
                  <a:ext uri="{FF2B5EF4-FFF2-40B4-BE49-F238E27FC236}">
                    <a16:creationId xmlns:a16="http://schemas.microsoft.com/office/drawing/2014/main" id="{C2290DB3-3DC7-9046-989E-A8640DBCACCF}"/>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6" name="Curved Up Arrow 65">
                <a:extLst>
                  <a:ext uri="{FF2B5EF4-FFF2-40B4-BE49-F238E27FC236}">
                    <a16:creationId xmlns:a16="http://schemas.microsoft.com/office/drawing/2014/main" id="{FCAE00C5-941E-A74D-BB42-AD548C839F48}"/>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8" name="Right Arrow 57">
              <a:extLst>
                <a:ext uri="{FF2B5EF4-FFF2-40B4-BE49-F238E27FC236}">
                  <a16:creationId xmlns:a16="http://schemas.microsoft.com/office/drawing/2014/main" id="{AA82DFF6-67D8-1B42-B487-C7519494919B}"/>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D6F5DD51-DEBB-A847-8626-A37DFCAB26E3}"/>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45AE7186-B0D9-C441-85C0-A42931606C1D}"/>
              </a:ext>
            </a:extLst>
          </p:cNvPr>
          <p:cNvSpPr txBox="1"/>
          <p:nvPr/>
        </p:nvSpPr>
        <p:spPr>
          <a:xfrm>
            <a:off x="4397966" y="5254394"/>
            <a:ext cx="3321743" cy="707886"/>
          </a:xfrm>
          <a:prstGeom prst="rect">
            <a:avLst/>
          </a:prstGeom>
          <a:noFill/>
        </p:spPr>
        <p:txBody>
          <a:bodyPr wrap="none" rtlCol="0">
            <a:spAutoFit/>
          </a:bodyPr>
          <a:lstStyle/>
          <a:p>
            <a:r>
              <a:rPr lang="en-US" sz="4000" dirty="0">
                <a:solidFill>
                  <a:schemeClr val="bg1"/>
                </a:solidFill>
              </a:rPr>
              <a:t>Less anxiety?</a:t>
            </a:r>
          </a:p>
        </p:txBody>
      </p:sp>
      <p:sp>
        <p:nvSpPr>
          <p:cNvPr id="36" name="Down Arrow 35">
            <a:extLst>
              <a:ext uri="{FF2B5EF4-FFF2-40B4-BE49-F238E27FC236}">
                <a16:creationId xmlns:a16="http://schemas.microsoft.com/office/drawing/2014/main" id="{45A152F1-573B-4742-9492-FFFEB40A6D2A}"/>
              </a:ext>
            </a:extLst>
          </p:cNvPr>
          <p:cNvSpPr/>
          <p:nvPr/>
        </p:nvSpPr>
        <p:spPr>
          <a:xfrm>
            <a:off x="2034642" y="3314565"/>
            <a:ext cx="1259400" cy="1553690"/>
          </a:xfrm>
          <a:prstGeom prst="downArrow">
            <a:avLst/>
          </a:prstGeom>
          <a:gradFill>
            <a:gsLst>
              <a:gs pos="0">
                <a:srgbClr val="D38300"/>
              </a:gs>
              <a:gs pos="100000">
                <a:schemeClr val="accent6">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94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4969-BEF5-C641-9802-0F229BC3423B}"/>
              </a:ext>
            </a:extLst>
          </p:cNvPr>
          <p:cNvSpPr>
            <a:spLocks noGrp="1"/>
          </p:cNvSpPr>
          <p:nvPr>
            <p:ph type="ctrTitle"/>
          </p:nvPr>
        </p:nvSpPr>
        <p:spPr>
          <a:xfrm>
            <a:off x="5076056" y="318406"/>
            <a:ext cx="3816424" cy="576262"/>
          </a:xfrm>
        </p:spPr>
        <p:txBody>
          <a:bodyPr/>
          <a:lstStyle/>
          <a:p>
            <a:pPr>
              <a:defRPr/>
            </a:pPr>
            <a:r>
              <a:rPr lang="en-GB" sz="3600" dirty="0">
                <a:solidFill>
                  <a:schemeClr val="accent5">
                    <a:lumMod val="75000"/>
                  </a:schemeClr>
                </a:solidFill>
                <a:latin typeface="Arial" panose="020B0604020202020204" pitchFamily="34" charset="0"/>
                <a:cs typeface="Arial" panose="020B0604020202020204" pitchFamily="34" charset="0"/>
              </a:rPr>
              <a:t>Simulation</a:t>
            </a:r>
          </a:p>
        </p:txBody>
      </p:sp>
      <p:pic>
        <p:nvPicPr>
          <p:cNvPr id="14340" name="Picture 4" descr="Picture 4">
            <a:extLst>
              <a:ext uri="{FF2B5EF4-FFF2-40B4-BE49-F238E27FC236}">
                <a16:creationId xmlns:a16="http://schemas.microsoft.com/office/drawing/2014/main" id="{06BC8A00-1B02-7341-90C9-97E4EDD1DD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429" y="1196752"/>
            <a:ext cx="8985142" cy="505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4341" name="Rectangle 2">
            <a:extLst>
              <a:ext uri="{FF2B5EF4-FFF2-40B4-BE49-F238E27FC236}">
                <a16:creationId xmlns:a16="http://schemas.microsoft.com/office/drawing/2014/main" id="{CBE5EA62-B221-0F46-B224-684D78ED4349}"/>
              </a:ext>
            </a:extLst>
          </p:cNvPr>
          <p:cNvSpPr>
            <a:spLocks noChangeArrowheads="1"/>
          </p:cNvSpPr>
          <p:nvPr/>
        </p:nvSpPr>
        <p:spPr bwMode="auto">
          <a:xfrm>
            <a:off x="29886" y="6488668"/>
            <a:ext cx="807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dirty="0">
                <a:hlinkClick r:id="rId4"/>
              </a:rPr>
              <a:t>https://www.teaching-matters-blog.ed.ac.uk/learning-to-code-in-context/</a:t>
            </a:r>
            <a:endParaRPr lang="en-GB" altLang="en-US" dirty="0"/>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2E65-E535-6E44-8065-0361CEB6AC2F}"/>
              </a:ext>
            </a:extLst>
          </p:cNvPr>
          <p:cNvSpPr>
            <a:spLocks noGrp="1"/>
          </p:cNvSpPr>
          <p:nvPr>
            <p:ph type="ctrTitle"/>
          </p:nvPr>
        </p:nvSpPr>
        <p:spPr>
          <a:xfrm>
            <a:off x="533400" y="1252538"/>
            <a:ext cx="8077200" cy="576262"/>
          </a:xfrm>
        </p:spPr>
        <p:txBody>
          <a:bodyPr/>
          <a:lstStyle/>
          <a:p>
            <a:pPr>
              <a:defRPr/>
            </a:pPr>
            <a:r>
              <a:rPr lang="en-GB" sz="3600" dirty="0">
                <a:solidFill>
                  <a:schemeClr val="accent5">
                    <a:lumMod val="75000"/>
                  </a:schemeClr>
                </a:solidFill>
                <a:latin typeface="Arial" panose="020B0604020202020204" pitchFamily="34" charset="0"/>
                <a:cs typeface="Arial" panose="020B0604020202020204" pitchFamily="34" charset="0"/>
              </a:rPr>
              <a:t>Intervention</a:t>
            </a:r>
          </a:p>
        </p:txBody>
      </p:sp>
      <p:sp>
        <p:nvSpPr>
          <p:cNvPr id="3" name="Content Placeholder 2">
            <a:extLst>
              <a:ext uri="{FF2B5EF4-FFF2-40B4-BE49-F238E27FC236}">
                <a16:creationId xmlns:a16="http://schemas.microsoft.com/office/drawing/2014/main" id="{E6551FB4-8219-F345-B9D7-7E4A81298C24}"/>
              </a:ext>
            </a:extLst>
          </p:cNvPr>
          <p:cNvSpPr>
            <a:spLocks noGrp="1"/>
          </p:cNvSpPr>
          <p:nvPr>
            <p:ph idx="1"/>
          </p:nvPr>
        </p:nvSpPr>
        <p:spPr bwMode="auto">
          <a:xfrm>
            <a:off x="533400" y="1844677"/>
            <a:ext cx="8077200" cy="3675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0" numCol="1" anchor="t" anchorCtr="0" compatLnSpc="1">
            <a:prstTxWarp prst="textNoShape">
              <a:avLst/>
            </a:prstTxWarp>
          </a:bodyPr>
          <a:lstStyle/>
          <a:p>
            <a:r>
              <a:rPr lang="en-GB" altLang="en-US" dirty="0">
                <a:latin typeface="Arial" panose="020B0604020202020204" pitchFamily="34" charset="0"/>
                <a:cs typeface="Arial" panose="020B0604020202020204" pitchFamily="34" charset="0"/>
              </a:rPr>
              <a:t>One hour lecture to introduce the design.</a:t>
            </a:r>
          </a:p>
          <a:p>
            <a:r>
              <a:rPr lang="en-GB" altLang="en-US" dirty="0">
                <a:latin typeface="Arial" panose="020B0604020202020204" pitchFamily="34" charset="0"/>
                <a:cs typeface="Arial" panose="020B0604020202020204" pitchFamily="34" charset="0"/>
              </a:rPr>
              <a:t>Followed by 90-minute tutorial: groups of 6-8 students at tables with a large monitor, and collaboratively programmed the simulation via the web-app.</a:t>
            </a:r>
          </a:p>
          <a:p>
            <a:r>
              <a:rPr lang="en-GB" altLang="en-US" dirty="0">
                <a:latin typeface="Arial" panose="020B0604020202020204" pitchFamily="34" charset="0"/>
                <a:cs typeface="Arial" panose="020B0604020202020204" pitchFamily="34" charset="0"/>
              </a:rPr>
              <a:t>No lab sheet, no formal collection of the final output, and no marks assigned. </a:t>
            </a:r>
          </a:p>
          <a:p>
            <a:r>
              <a:rPr lang="en-GB" altLang="en-US" dirty="0">
                <a:latin typeface="Arial" panose="020B0604020202020204" pitchFamily="34" charset="0"/>
                <a:cs typeface="Arial" panose="020B0604020202020204" pitchFamily="34" charset="0"/>
              </a:rPr>
              <a:t>Verbal guidance available in the room and intervention was designed to provide feedforward into the larger design activity. </a:t>
            </a:r>
          </a:p>
          <a:p>
            <a:r>
              <a:rPr lang="en-GB" altLang="en-US" dirty="0">
                <a:latin typeface="Arial" panose="020B0604020202020204" pitchFamily="34" charset="0"/>
                <a:cs typeface="Arial" panose="020B0604020202020204" pitchFamily="34" charset="0"/>
              </a:rPr>
              <a:t>Student surveys pre- and post activity showed reduced anxiety about design task complexity within the cohort.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E496BD-2672-074B-A4BF-B0437A7F121C}"/>
              </a:ext>
            </a:extLst>
          </p:cNvPr>
          <p:cNvPicPr>
            <a:picLocks noChangeAspect="1"/>
          </p:cNvPicPr>
          <p:nvPr/>
        </p:nvPicPr>
        <p:blipFill>
          <a:blip r:embed="rId2"/>
          <a:stretch>
            <a:fillRect/>
          </a:stretch>
        </p:blipFill>
        <p:spPr>
          <a:xfrm>
            <a:off x="8420" y="1484786"/>
            <a:ext cx="9144000" cy="4479073"/>
          </a:xfrm>
          <a:prstGeom prst="rect">
            <a:avLst/>
          </a:prstGeom>
        </p:spPr>
      </p:pic>
    </p:spTree>
    <p:extLst>
      <p:ext uri="{BB962C8B-B14F-4D97-AF65-F5344CB8AC3E}">
        <p14:creationId xmlns:p14="http://schemas.microsoft.com/office/powerpoint/2010/main" val="1343358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0ECB6-5E8B-CB44-8BFB-707FF1D957CB}"/>
              </a:ext>
            </a:extLst>
          </p:cNvPr>
          <p:cNvPicPr>
            <a:picLocks noChangeAspect="1"/>
          </p:cNvPicPr>
          <p:nvPr/>
        </p:nvPicPr>
        <p:blipFill>
          <a:blip r:embed="rId2"/>
          <a:stretch>
            <a:fillRect/>
          </a:stretch>
        </p:blipFill>
        <p:spPr>
          <a:xfrm>
            <a:off x="871" y="1484786"/>
            <a:ext cx="9144000" cy="4394225"/>
          </a:xfrm>
          <a:prstGeom prst="rect">
            <a:avLst/>
          </a:prstGeom>
        </p:spPr>
      </p:pic>
    </p:spTree>
    <p:extLst>
      <p:ext uri="{BB962C8B-B14F-4D97-AF65-F5344CB8AC3E}">
        <p14:creationId xmlns:p14="http://schemas.microsoft.com/office/powerpoint/2010/main" val="1128724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3AF918-5A1B-5B45-9553-D9532556C85A}"/>
              </a:ext>
            </a:extLst>
          </p:cNvPr>
          <p:cNvPicPr>
            <a:picLocks noChangeAspect="1"/>
          </p:cNvPicPr>
          <p:nvPr/>
        </p:nvPicPr>
        <p:blipFill>
          <a:blip r:embed="rId2"/>
          <a:stretch>
            <a:fillRect/>
          </a:stretch>
        </p:blipFill>
        <p:spPr>
          <a:xfrm>
            <a:off x="2627784" y="1340770"/>
            <a:ext cx="4575150" cy="4815947"/>
          </a:xfrm>
          <a:prstGeom prst="rect">
            <a:avLst/>
          </a:prstGeom>
        </p:spPr>
      </p:pic>
    </p:spTree>
    <p:extLst>
      <p:ext uri="{BB962C8B-B14F-4D97-AF65-F5344CB8AC3E}">
        <p14:creationId xmlns:p14="http://schemas.microsoft.com/office/powerpoint/2010/main" val="1515289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F8B2C3-E08D-E84E-A888-25ABD719A634}"/>
              </a:ext>
            </a:extLst>
          </p:cNvPr>
          <p:cNvPicPr>
            <a:picLocks noChangeAspect="1"/>
          </p:cNvPicPr>
          <p:nvPr/>
        </p:nvPicPr>
        <p:blipFill>
          <a:blip r:embed="rId2"/>
          <a:stretch>
            <a:fillRect/>
          </a:stretch>
        </p:blipFill>
        <p:spPr>
          <a:xfrm>
            <a:off x="251522" y="2492896"/>
            <a:ext cx="8293563" cy="3312368"/>
          </a:xfrm>
          <a:prstGeom prst="rect">
            <a:avLst/>
          </a:prstGeom>
        </p:spPr>
      </p:pic>
    </p:spTree>
    <p:extLst>
      <p:ext uri="{BB962C8B-B14F-4D97-AF65-F5344CB8AC3E}">
        <p14:creationId xmlns:p14="http://schemas.microsoft.com/office/powerpoint/2010/main" val="1197523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1582" y="1217353"/>
            <a:ext cx="6057900" cy="432197"/>
          </a:xfrm>
        </p:spPr>
        <p:txBody>
          <a:bodyPr>
            <a:normAutofit fontScale="90000"/>
          </a:bodyPr>
          <a:lstStyle/>
          <a:p>
            <a:pPr>
              <a:defRPr/>
            </a:pPr>
            <a:r>
              <a:rPr lang="en-GB" sz="2700" dirty="0">
                <a:solidFill>
                  <a:schemeClr val="accent5">
                    <a:lumMod val="75000"/>
                  </a:schemeClr>
                </a:solidFill>
                <a:latin typeface="Arial" panose="020B0604020202020204" pitchFamily="34" charset="0"/>
                <a:cs typeface="Arial" panose="020B0604020202020204" pitchFamily="34" charset="0"/>
              </a:rPr>
              <a:t>Two anecdotes struck us…</a:t>
            </a:r>
            <a:br>
              <a:rPr lang="en-GB" sz="2700" dirty="0">
                <a:solidFill>
                  <a:schemeClr val="accent5">
                    <a:lumMod val="75000"/>
                  </a:schemeClr>
                </a:solidFill>
                <a:latin typeface="Arial" panose="020B0604020202020204" pitchFamily="34" charset="0"/>
                <a:cs typeface="Arial" panose="020B0604020202020204" pitchFamily="34" charset="0"/>
              </a:rPr>
            </a:br>
            <a:endParaRPr lang="en-GB" sz="2700" dirty="0">
              <a:solidFill>
                <a:schemeClr val="accent5">
                  <a:lumMod val="7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31581" y="1933329"/>
            <a:ext cx="8294633" cy="3890059"/>
          </a:xfrm>
        </p:spPr>
        <p:txBody>
          <a:bodyPr>
            <a:normAutofit fontScale="85000" lnSpcReduction="10000"/>
          </a:bodyPr>
          <a:lstStyle/>
          <a:p>
            <a:pPr>
              <a:defRPr/>
            </a:pPr>
            <a:r>
              <a:rPr lang="en-GB" dirty="0"/>
              <a:t>Broad range of engineering students feel programming is important skill to learn.</a:t>
            </a:r>
          </a:p>
          <a:p>
            <a:pPr>
              <a:defRPr/>
            </a:pPr>
            <a:r>
              <a:rPr lang="en-GB" dirty="0"/>
              <a:t>Students playing with the code the day after the activity.</a:t>
            </a:r>
          </a:p>
          <a:p>
            <a:pPr marL="0" indent="0">
              <a:buNone/>
              <a:defRPr/>
            </a:pPr>
            <a:r>
              <a:rPr lang="en-GB" dirty="0"/>
              <a:t>	Non-scheduled usage; ‘tinkering’ (</a:t>
            </a:r>
            <a:r>
              <a:rPr lang="en-GB" dirty="0" err="1"/>
              <a:t>Mol</a:t>
            </a:r>
            <a:r>
              <a:rPr lang="en-GB" dirty="0"/>
              <a:t>, 2010) </a:t>
            </a:r>
          </a:p>
          <a:p>
            <a:pPr lvl="1">
              <a:defRPr/>
            </a:pPr>
            <a:r>
              <a:rPr lang="en-GB" b="1" dirty="0"/>
              <a:t>Where is room for playing and tinkering?</a:t>
            </a:r>
          </a:p>
          <a:p>
            <a:pPr lvl="1">
              <a:defRPr/>
            </a:pPr>
            <a:r>
              <a:rPr lang="en-GB" b="1" dirty="0"/>
              <a:t>Where is the teacher?</a:t>
            </a:r>
          </a:p>
          <a:p>
            <a:pPr lvl="1">
              <a:defRPr/>
            </a:pPr>
            <a:endParaRPr lang="en-GB" sz="600" b="1" dirty="0"/>
          </a:p>
          <a:p>
            <a:pPr>
              <a:defRPr/>
            </a:pPr>
            <a:r>
              <a:rPr lang="en-GB" dirty="0"/>
              <a:t>One student’s output was very creative although very inefficient; Student pointed out that efficiency had not been specified as a criterion!</a:t>
            </a:r>
          </a:p>
          <a:p>
            <a:pPr marL="0" indent="0">
              <a:buNone/>
              <a:defRPr/>
            </a:pPr>
            <a:r>
              <a:rPr lang="en-GB" dirty="0"/>
              <a:t>	“The fate of what we say and make is in later users' hands”</a:t>
            </a:r>
          </a:p>
          <a:p>
            <a:pPr marL="0" indent="0">
              <a:buNone/>
              <a:defRPr/>
            </a:pPr>
            <a:r>
              <a:rPr lang="en-GB" dirty="0"/>
              <a:t>								 (</a:t>
            </a:r>
            <a:r>
              <a:rPr lang="en-GB" dirty="0" err="1"/>
              <a:t>Latour</a:t>
            </a:r>
            <a:r>
              <a:rPr lang="en-GB" dirty="0"/>
              <a:t>, 1987: 29 )</a:t>
            </a:r>
          </a:p>
          <a:p>
            <a:pPr marL="0" indent="0">
              <a:buNone/>
              <a:defRPr/>
            </a:pPr>
            <a:r>
              <a:rPr lang="en-GB" dirty="0"/>
              <a:t>	</a:t>
            </a:r>
            <a:r>
              <a:rPr lang="en-GB" b="1" dirty="0"/>
              <a:t>- What does this mean for how we think about ‘digital skills’?</a:t>
            </a:r>
          </a:p>
        </p:txBody>
      </p:sp>
    </p:spTree>
    <p:extLst>
      <p:ext uri="{BB962C8B-B14F-4D97-AF65-F5344CB8AC3E}">
        <p14:creationId xmlns:p14="http://schemas.microsoft.com/office/powerpoint/2010/main" val="164165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C7EC3-BD36-AE47-9434-E3F174A3C5EC}"/>
              </a:ext>
            </a:extLst>
          </p:cNvPr>
          <p:cNvPicPr>
            <a:picLocks noChangeAspect="1"/>
          </p:cNvPicPr>
          <p:nvPr/>
        </p:nvPicPr>
        <p:blipFill>
          <a:blip r:embed="rId2"/>
          <a:stretch>
            <a:fillRect/>
          </a:stretch>
        </p:blipFill>
        <p:spPr>
          <a:xfrm>
            <a:off x="36355" y="980728"/>
            <a:ext cx="9071293" cy="5328592"/>
          </a:xfrm>
          <a:prstGeom prst="rect">
            <a:avLst/>
          </a:prstGeom>
        </p:spPr>
      </p:pic>
      <p:sp>
        <p:nvSpPr>
          <p:cNvPr id="5" name="Rectangle 4">
            <a:extLst>
              <a:ext uri="{FF2B5EF4-FFF2-40B4-BE49-F238E27FC236}">
                <a16:creationId xmlns:a16="http://schemas.microsoft.com/office/drawing/2014/main" id="{4A0BFBF2-FAAB-F54E-A6CF-6670B9F07717}"/>
              </a:ext>
            </a:extLst>
          </p:cNvPr>
          <p:cNvSpPr/>
          <p:nvPr/>
        </p:nvSpPr>
        <p:spPr>
          <a:xfrm>
            <a:off x="2843808" y="1700808"/>
            <a:ext cx="6263840" cy="4608512"/>
          </a:xfrm>
          <a:prstGeom prst="rect">
            <a:avLst/>
          </a:prstGeom>
          <a:solidFill>
            <a:srgbClr val="FFFFFE">
              <a:alpha val="5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94A5833-4D7A-6447-BF35-E8B9E8CDF67B}"/>
              </a:ext>
            </a:extLst>
          </p:cNvPr>
          <p:cNvSpPr txBox="1"/>
          <p:nvPr/>
        </p:nvSpPr>
        <p:spPr>
          <a:xfrm>
            <a:off x="3865" y="6516052"/>
            <a:ext cx="6220677" cy="369332"/>
          </a:xfrm>
          <a:prstGeom prst="rect">
            <a:avLst/>
          </a:prstGeom>
          <a:noFill/>
        </p:spPr>
        <p:txBody>
          <a:bodyPr wrap="none" rtlCol="0">
            <a:spAutoFit/>
          </a:bodyPr>
          <a:lstStyle/>
          <a:p>
            <a:pPr marL="342900" indent="-342900">
              <a:buAutoNum type="alphaUcPeriod"/>
            </a:pPr>
            <a:r>
              <a:rPr lang="en-US" dirty="0"/>
              <a:t>Robinson, U. Stein, T. Drysdale, C. Cunningham, et. al.</a:t>
            </a:r>
          </a:p>
        </p:txBody>
      </p:sp>
      <p:sp>
        <p:nvSpPr>
          <p:cNvPr id="2" name="Left Arrow 1">
            <a:extLst>
              <a:ext uri="{FF2B5EF4-FFF2-40B4-BE49-F238E27FC236}">
                <a16:creationId xmlns:a16="http://schemas.microsoft.com/office/drawing/2014/main" id="{9DAFB46E-255D-3C4F-8339-6564112C6ADD}"/>
              </a:ext>
            </a:extLst>
          </p:cNvPr>
          <p:cNvSpPr/>
          <p:nvPr/>
        </p:nvSpPr>
        <p:spPr>
          <a:xfrm>
            <a:off x="2934274" y="2516699"/>
            <a:ext cx="6209726" cy="367240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70A1B0D-6DE8-9640-98BB-975505D1BF2A}"/>
              </a:ext>
            </a:extLst>
          </p:cNvPr>
          <p:cNvSpPr txBox="1"/>
          <p:nvPr/>
        </p:nvSpPr>
        <p:spPr>
          <a:xfrm>
            <a:off x="3779912" y="4005934"/>
            <a:ext cx="4390946" cy="646331"/>
          </a:xfrm>
          <a:prstGeom prst="rect">
            <a:avLst/>
          </a:prstGeom>
          <a:noFill/>
        </p:spPr>
        <p:txBody>
          <a:bodyPr wrap="none" rtlCol="0">
            <a:spAutoFit/>
          </a:bodyPr>
          <a:lstStyle/>
          <a:p>
            <a:r>
              <a:rPr lang="en-US" dirty="0">
                <a:solidFill>
                  <a:schemeClr val="bg1"/>
                </a:solidFill>
              </a:rPr>
              <a:t>One hour on electronics ….</a:t>
            </a:r>
          </a:p>
          <a:p>
            <a:r>
              <a:rPr lang="en-US" dirty="0">
                <a:solidFill>
                  <a:schemeClr val="bg1"/>
                </a:solidFill>
              </a:rPr>
              <a:t>From zero to two-axis closed loop control</a:t>
            </a:r>
          </a:p>
        </p:txBody>
      </p:sp>
      <p:sp>
        <p:nvSpPr>
          <p:cNvPr id="4" name="Frame 3">
            <a:extLst>
              <a:ext uri="{FF2B5EF4-FFF2-40B4-BE49-F238E27FC236}">
                <a16:creationId xmlns:a16="http://schemas.microsoft.com/office/drawing/2014/main" id="{4043DB7A-6DC1-1442-9025-A26E904BF856}"/>
              </a:ext>
            </a:extLst>
          </p:cNvPr>
          <p:cNvSpPr/>
          <p:nvPr/>
        </p:nvSpPr>
        <p:spPr>
          <a:xfrm>
            <a:off x="620890" y="4005934"/>
            <a:ext cx="2294926" cy="693939"/>
          </a:xfrm>
          <a:prstGeom prst="frame">
            <a:avLst>
              <a:gd name="adj1" fmla="val 213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60231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043608" y="2052843"/>
            <a:ext cx="7339488" cy="4112461"/>
          </a:xfrm>
          <a:prstGeom prst="rect">
            <a:avLst/>
          </a:prstGeom>
        </p:spPr>
      </p:pic>
      <p:grpSp>
        <p:nvGrpSpPr>
          <p:cNvPr id="11" name="Group 10"/>
          <p:cNvGrpSpPr/>
          <p:nvPr/>
        </p:nvGrpSpPr>
        <p:grpSpPr>
          <a:xfrm>
            <a:off x="283562" y="1366544"/>
            <a:ext cx="3943350" cy="2391363"/>
            <a:chOff x="838200" y="365125"/>
            <a:chExt cx="5257800" cy="3188484"/>
          </a:xfrm>
        </p:grpSpPr>
        <p:pic>
          <p:nvPicPr>
            <p:cNvPr id="8" name="Picture 7"/>
            <p:cNvPicPr>
              <a:picLocks noChangeAspect="1"/>
            </p:cNvPicPr>
            <p:nvPr/>
          </p:nvPicPr>
          <p:blipFill>
            <a:blip r:embed="rId3"/>
            <a:stretch>
              <a:fillRect/>
            </a:stretch>
          </p:blipFill>
          <p:spPr>
            <a:xfrm>
              <a:off x="838200" y="365125"/>
              <a:ext cx="4493141" cy="3188484"/>
            </a:xfrm>
            <a:prstGeom prst="rect">
              <a:avLst/>
            </a:prstGeom>
          </p:spPr>
        </p:pic>
        <p:sp>
          <p:nvSpPr>
            <p:cNvPr id="10" name="Right Arrow 9"/>
            <p:cNvSpPr/>
            <p:nvPr/>
          </p:nvSpPr>
          <p:spPr>
            <a:xfrm>
              <a:off x="4619297" y="2774731"/>
              <a:ext cx="1476703" cy="6936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itle 4">
            <a:extLst>
              <a:ext uri="{FF2B5EF4-FFF2-40B4-BE49-F238E27FC236}">
                <a16:creationId xmlns:a16="http://schemas.microsoft.com/office/drawing/2014/main" id="{B0B53EAF-05D9-9443-A235-453D8C26578F}"/>
              </a:ext>
            </a:extLst>
          </p:cNvPr>
          <p:cNvSpPr>
            <a:spLocks noGrp="1"/>
          </p:cNvSpPr>
          <p:nvPr>
            <p:ph type="title"/>
          </p:nvPr>
        </p:nvSpPr>
        <p:spPr/>
        <p:txBody>
          <a:bodyPr/>
          <a:lstStyle/>
          <a:p>
            <a:endParaRPr lang="en-US"/>
          </a:p>
        </p:txBody>
      </p:sp>
      <p:sp>
        <p:nvSpPr>
          <p:cNvPr id="12" name="Rectangle 11">
            <a:extLst>
              <a:ext uri="{FF2B5EF4-FFF2-40B4-BE49-F238E27FC236}">
                <a16:creationId xmlns:a16="http://schemas.microsoft.com/office/drawing/2014/main" id="{B7E5ADE3-BF6F-9A46-8BAB-1068B12CE76B}"/>
              </a:ext>
            </a:extLst>
          </p:cNvPr>
          <p:cNvSpPr/>
          <p:nvPr/>
        </p:nvSpPr>
        <p:spPr>
          <a:xfrm>
            <a:off x="5490584" y="1196752"/>
            <a:ext cx="2867448" cy="646331"/>
          </a:xfrm>
          <a:prstGeom prst="rect">
            <a:avLst/>
          </a:prstGeom>
        </p:spPr>
        <p:txBody>
          <a:bodyPr wrap="square">
            <a:spAutoFit/>
          </a:bodyPr>
          <a:lstStyle/>
          <a:p>
            <a:r>
              <a:rPr lang="en-GB" sz="3600" dirty="0">
                <a:solidFill>
                  <a:srgbClr val="31859C"/>
                </a:solidFill>
              </a:rPr>
              <a:t>Metaphors</a:t>
            </a:r>
            <a:endParaRPr lang="en-US" sz="3600" dirty="0"/>
          </a:p>
        </p:txBody>
      </p:sp>
    </p:spTree>
    <p:extLst>
      <p:ext uri="{BB962C8B-B14F-4D97-AF65-F5344CB8AC3E}">
        <p14:creationId xmlns:p14="http://schemas.microsoft.com/office/powerpoint/2010/main" val="368406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a:xfrm>
            <a:off x="628650" y="1844825"/>
            <a:ext cx="7886700" cy="4752527"/>
          </a:xfrm>
        </p:spPr>
        <p:txBody>
          <a:bodyPr>
            <a:normAutofit fontScale="62500" lnSpcReduction="20000"/>
          </a:bodyPr>
          <a:lstStyle/>
          <a:p>
            <a:pPr>
              <a:spcAft>
                <a:spcPts val="800"/>
              </a:spcAft>
            </a:pPr>
            <a:r>
              <a:rPr lang="en-GB" dirty="0"/>
              <a:t>Aim to de-centre the emphasis on the individual human subject.</a:t>
            </a:r>
          </a:p>
          <a:p>
            <a:pPr>
              <a:spcAft>
                <a:spcPts val="800"/>
              </a:spcAft>
            </a:pPr>
            <a:r>
              <a:rPr lang="en-GB" dirty="0"/>
              <a:t>Refute ‘knowledge’ as a static and abstract idea existing independently ‘out there’ to be acquired. </a:t>
            </a:r>
          </a:p>
          <a:p>
            <a:pPr>
              <a:spcAft>
                <a:spcPts val="800"/>
              </a:spcAft>
            </a:pPr>
            <a:r>
              <a:rPr lang="en-GB" dirty="0"/>
              <a:t>Metaphors of </a:t>
            </a:r>
            <a:r>
              <a:rPr lang="en-GB" dirty="0" err="1"/>
              <a:t>relationality</a:t>
            </a:r>
            <a:r>
              <a:rPr lang="en-GB" dirty="0"/>
              <a:t>, </a:t>
            </a:r>
            <a:r>
              <a:rPr lang="en-GB" dirty="0" err="1"/>
              <a:t>situatedness</a:t>
            </a:r>
            <a:r>
              <a:rPr lang="en-GB" dirty="0"/>
              <a:t> and emergence. </a:t>
            </a:r>
          </a:p>
          <a:p>
            <a:pPr>
              <a:spcAft>
                <a:spcPts val="800"/>
              </a:spcAft>
            </a:pPr>
            <a:r>
              <a:rPr lang="en-GB" dirty="0"/>
              <a:t>Knowledge and learning </a:t>
            </a:r>
            <a:r>
              <a:rPr lang="en-GB" b="1" dirty="0"/>
              <a:t>performed,</a:t>
            </a:r>
            <a:r>
              <a:rPr lang="en-GB" dirty="0"/>
              <a:t> or </a:t>
            </a:r>
            <a:r>
              <a:rPr lang="en-GB" b="1" dirty="0"/>
              <a:t>enacted</a:t>
            </a:r>
            <a:r>
              <a:rPr lang="en-GB" dirty="0"/>
              <a:t>, into reality, through </a:t>
            </a:r>
            <a:r>
              <a:rPr lang="en-GB" b="1" dirty="0"/>
              <a:t>relationships and connections with various artefacts </a:t>
            </a:r>
            <a:r>
              <a:rPr lang="en-GB" dirty="0"/>
              <a:t>–</a:t>
            </a:r>
            <a:r>
              <a:rPr lang="en-GB" i="1" dirty="0"/>
              <a:t> computers, teachers, </a:t>
            </a:r>
            <a:r>
              <a:rPr lang="en-GB" i="1" dirty="0" err="1"/>
              <a:t>webapps</a:t>
            </a:r>
            <a:r>
              <a:rPr lang="en-GB" i="1" dirty="0"/>
              <a:t>, observatory data sets, classroom spaces, timetables, rendering software.</a:t>
            </a:r>
          </a:p>
          <a:p>
            <a:pPr>
              <a:spcAft>
                <a:spcPts val="800"/>
              </a:spcAft>
            </a:pPr>
            <a:r>
              <a:rPr lang="en-GB" dirty="0"/>
              <a:t>Learning firmly situated in action, and emerges as a performance through different practices and processes: What do people </a:t>
            </a:r>
            <a:r>
              <a:rPr lang="en-GB" b="1" dirty="0"/>
              <a:t>do??</a:t>
            </a:r>
          </a:p>
          <a:p>
            <a:pPr>
              <a:spcAft>
                <a:spcPts val="800"/>
              </a:spcAft>
            </a:pPr>
            <a:r>
              <a:rPr lang="en-GB" dirty="0"/>
              <a:t>Humans not separated from nonhumans: What does this mean for more established educational theories that frame classroom as a ‘container’ for educational practices and learner as a separate, ‘free-floating’ individual </a:t>
            </a:r>
            <a:r>
              <a:rPr lang="en-GB" sz="1650" dirty="0"/>
              <a:t>(Fenwick, Edwards &amp; </a:t>
            </a:r>
            <a:r>
              <a:rPr lang="en-GB" sz="1650" dirty="0" err="1"/>
              <a:t>Sawchuk</a:t>
            </a:r>
            <a:r>
              <a:rPr lang="en-GB" sz="1650" dirty="0"/>
              <a:t>, 2011).</a:t>
            </a:r>
          </a:p>
          <a:p>
            <a:endParaRPr lang="en-GB" dirty="0"/>
          </a:p>
        </p:txBody>
      </p:sp>
      <p:sp>
        <p:nvSpPr>
          <p:cNvPr id="5" name="Title 1">
            <a:extLst>
              <a:ext uri="{FF2B5EF4-FFF2-40B4-BE49-F238E27FC236}">
                <a16:creationId xmlns:a16="http://schemas.microsoft.com/office/drawing/2014/main" id="{AEDDF7B8-7D00-0B42-AE61-4117F8B28CE1}"/>
              </a:ext>
            </a:extLst>
          </p:cNvPr>
          <p:cNvSpPr txBox="1">
            <a:spLocks/>
          </p:cNvSpPr>
          <p:nvPr/>
        </p:nvSpPr>
        <p:spPr bwMode="auto">
          <a:xfrm>
            <a:off x="455230" y="1252825"/>
            <a:ext cx="8496944" cy="10240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rmAutofit fontScale="97500"/>
          </a:bodyPr>
          <a:lstStyle>
            <a:lvl1pPr algn="r" defTabSz="457200" rtl="0" eaLnBrk="0" fontAlgn="base" hangingPunct="0">
              <a:spcBef>
                <a:spcPct val="0"/>
              </a:spcBef>
              <a:spcAft>
                <a:spcPct val="0"/>
              </a:spcAft>
              <a:defRPr sz="1200" kern="1200">
                <a:solidFill>
                  <a:srgbClr val="09091E"/>
                </a:solidFill>
                <a:latin typeface="Arial"/>
                <a:ea typeface="MS PGothic" panose="020B0600070205080204" pitchFamily="34" charset="-128"/>
                <a:cs typeface="Arial"/>
              </a:defRPr>
            </a:lvl1pPr>
            <a:lvl2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2pPr>
            <a:lvl3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3pPr>
            <a:lvl4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4pPr>
            <a:lvl5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5pPr>
            <a:lvl6pPr marL="457200" algn="r" defTabSz="457200" rtl="0" fontAlgn="base">
              <a:spcBef>
                <a:spcPct val="0"/>
              </a:spcBef>
              <a:spcAft>
                <a:spcPct val="0"/>
              </a:spcAft>
              <a:defRPr sz="1200">
                <a:solidFill>
                  <a:srgbClr val="1F497D"/>
                </a:solidFill>
                <a:latin typeface="Arial" charset="0"/>
                <a:ea typeface="ＭＳ Ｐゴシック" charset="0"/>
              </a:defRPr>
            </a:lvl6pPr>
            <a:lvl7pPr marL="914400" algn="r" defTabSz="457200" rtl="0" fontAlgn="base">
              <a:spcBef>
                <a:spcPct val="0"/>
              </a:spcBef>
              <a:spcAft>
                <a:spcPct val="0"/>
              </a:spcAft>
              <a:defRPr sz="1200">
                <a:solidFill>
                  <a:srgbClr val="1F497D"/>
                </a:solidFill>
                <a:latin typeface="Arial" charset="0"/>
                <a:ea typeface="ＭＳ Ｐゴシック" charset="0"/>
              </a:defRPr>
            </a:lvl7pPr>
            <a:lvl8pPr marL="1371600" algn="r" defTabSz="457200" rtl="0" fontAlgn="base">
              <a:spcBef>
                <a:spcPct val="0"/>
              </a:spcBef>
              <a:spcAft>
                <a:spcPct val="0"/>
              </a:spcAft>
              <a:defRPr sz="1200">
                <a:solidFill>
                  <a:srgbClr val="1F497D"/>
                </a:solidFill>
                <a:latin typeface="Arial" charset="0"/>
                <a:ea typeface="ＭＳ Ｐゴシック" charset="0"/>
              </a:defRPr>
            </a:lvl8pPr>
            <a:lvl9pPr marL="1828800" algn="r" defTabSz="457200" rtl="0" fontAlgn="base">
              <a:spcBef>
                <a:spcPct val="0"/>
              </a:spcBef>
              <a:spcAft>
                <a:spcPct val="0"/>
              </a:spcAft>
              <a:defRPr sz="1200">
                <a:solidFill>
                  <a:srgbClr val="1F497D"/>
                </a:solidFill>
                <a:latin typeface="Arial" charset="0"/>
                <a:ea typeface="ＭＳ Ｐゴシック" charset="0"/>
              </a:defRPr>
            </a:lvl9pPr>
          </a:lstStyle>
          <a:p>
            <a:pPr algn="l">
              <a:defRPr/>
            </a:pPr>
            <a:r>
              <a:rPr lang="en-GB" sz="2800" dirty="0" err="1">
                <a:solidFill>
                  <a:srgbClr val="31859C"/>
                </a:solidFill>
              </a:rPr>
              <a:t>Sociomaterial</a:t>
            </a:r>
            <a:r>
              <a:rPr lang="en-GB" sz="2800" dirty="0">
                <a:solidFill>
                  <a:srgbClr val="31859C"/>
                </a:solidFill>
              </a:rPr>
              <a:t> approaches to knowing and learning….</a:t>
            </a:r>
            <a:endParaRPr lang="en-GB" altLang="en-US" sz="2700"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66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a:xfrm>
            <a:off x="658940" y="1772816"/>
            <a:ext cx="8233540" cy="4680520"/>
          </a:xfrm>
        </p:spPr>
        <p:txBody>
          <a:bodyPr>
            <a:normAutofit fontScale="70000" lnSpcReduction="20000"/>
          </a:bodyPr>
          <a:lstStyle/>
          <a:p>
            <a:pPr>
              <a:spcAft>
                <a:spcPts val="800"/>
              </a:spcAft>
            </a:pPr>
            <a:r>
              <a:rPr lang="en-GB" dirty="0"/>
              <a:t>Policy and research into digital literacies fail to show the ways in the social, cultural, and material dimensions are integral to how literacy practices are achieved and performed in work and learning. </a:t>
            </a:r>
          </a:p>
          <a:p>
            <a:pPr>
              <a:spcAft>
                <a:spcPts val="800"/>
              </a:spcAft>
            </a:pPr>
            <a:r>
              <a:rPr lang="en-GB" dirty="0" err="1"/>
              <a:t>Gourlay</a:t>
            </a:r>
            <a:r>
              <a:rPr lang="en-GB" dirty="0"/>
              <a:t> and Oliver (2016) argue that, in the translations of recent empirical work, </a:t>
            </a:r>
          </a:p>
          <a:p>
            <a:pPr marL="400050" lvl="1" indent="0">
              <a:spcAft>
                <a:spcPts val="800"/>
              </a:spcAft>
              <a:buNone/>
            </a:pPr>
            <a:r>
              <a:rPr lang="en-GB" i="1" dirty="0"/>
              <a:t>	the nuanced nature of the data has been rendered less visible, which 	results in framing digital literacies as ‘quantifiable, relatively stable, 	generic and transferable entities’, which have been abstracted away 	from any specific, situated instance [and] whose defining features can 	 be identified as residing in the individual.</a:t>
            </a:r>
            <a:endParaRPr lang="en-GB" dirty="0"/>
          </a:p>
          <a:p>
            <a:pPr>
              <a:spcAft>
                <a:spcPts val="800"/>
              </a:spcAft>
            </a:pPr>
            <a:r>
              <a:rPr lang="en-GB" dirty="0" err="1"/>
              <a:t>Sociomaterial</a:t>
            </a:r>
            <a:r>
              <a:rPr lang="en-GB" dirty="0"/>
              <a:t> perspective: Digital literacies positioned as </a:t>
            </a:r>
            <a:r>
              <a:rPr lang="en-GB" b="1" dirty="0"/>
              <a:t>successful, co-constitutive social and technical achievements</a:t>
            </a:r>
            <a:r>
              <a:rPr lang="en-GB" dirty="0"/>
              <a:t>; more nuanced, messy and materially-mediated aspects of learning, and foreground the ‘specific, situated instances’.</a:t>
            </a:r>
          </a:p>
        </p:txBody>
      </p:sp>
      <p:sp>
        <p:nvSpPr>
          <p:cNvPr id="4" name="Title 1">
            <a:extLst>
              <a:ext uri="{FF2B5EF4-FFF2-40B4-BE49-F238E27FC236}">
                <a16:creationId xmlns:a16="http://schemas.microsoft.com/office/drawing/2014/main" id="{5BCFFEF4-85C3-F94F-8991-E88442308936}"/>
              </a:ext>
            </a:extLst>
          </p:cNvPr>
          <p:cNvSpPr txBox="1">
            <a:spLocks/>
          </p:cNvSpPr>
          <p:nvPr/>
        </p:nvSpPr>
        <p:spPr bwMode="auto">
          <a:xfrm>
            <a:off x="455230" y="1252825"/>
            <a:ext cx="8496944" cy="10240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rmAutofit fontScale="97500"/>
          </a:bodyPr>
          <a:lstStyle>
            <a:lvl1pPr algn="r" defTabSz="457200" rtl="0" eaLnBrk="0" fontAlgn="base" hangingPunct="0">
              <a:spcBef>
                <a:spcPct val="0"/>
              </a:spcBef>
              <a:spcAft>
                <a:spcPct val="0"/>
              </a:spcAft>
              <a:defRPr sz="1200" kern="1200">
                <a:solidFill>
                  <a:srgbClr val="09091E"/>
                </a:solidFill>
                <a:latin typeface="Arial"/>
                <a:ea typeface="MS PGothic" panose="020B0600070205080204" pitchFamily="34" charset="-128"/>
                <a:cs typeface="Arial"/>
              </a:defRPr>
            </a:lvl1pPr>
            <a:lvl2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2pPr>
            <a:lvl3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3pPr>
            <a:lvl4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4pPr>
            <a:lvl5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5pPr>
            <a:lvl6pPr marL="457200" algn="r" defTabSz="457200" rtl="0" fontAlgn="base">
              <a:spcBef>
                <a:spcPct val="0"/>
              </a:spcBef>
              <a:spcAft>
                <a:spcPct val="0"/>
              </a:spcAft>
              <a:defRPr sz="1200">
                <a:solidFill>
                  <a:srgbClr val="1F497D"/>
                </a:solidFill>
                <a:latin typeface="Arial" charset="0"/>
                <a:ea typeface="ＭＳ Ｐゴシック" charset="0"/>
              </a:defRPr>
            </a:lvl6pPr>
            <a:lvl7pPr marL="914400" algn="r" defTabSz="457200" rtl="0" fontAlgn="base">
              <a:spcBef>
                <a:spcPct val="0"/>
              </a:spcBef>
              <a:spcAft>
                <a:spcPct val="0"/>
              </a:spcAft>
              <a:defRPr sz="1200">
                <a:solidFill>
                  <a:srgbClr val="1F497D"/>
                </a:solidFill>
                <a:latin typeface="Arial" charset="0"/>
                <a:ea typeface="ＭＳ Ｐゴシック" charset="0"/>
              </a:defRPr>
            </a:lvl7pPr>
            <a:lvl8pPr marL="1371600" algn="r" defTabSz="457200" rtl="0" fontAlgn="base">
              <a:spcBef>
                <a:spcPct val="0"/>
              </a:spcBef>
              <a:spcAft>
                <a:spcPct val="0"/>
              </a:spcAft>
              <a:defRPr sz="1200">
                <a:solidFill>
                  <a:srgbClr val="1F497D"/>
                </a:solidFill>
                <a:latin typeface="Arial" charset="0"/>
                <a:ea typeface="ＭＳ Ｐゴシック" charset="0"/>
              </a:defRPr>
            </a:lvl8pPr>
            <a:lvl9pPr marL="1828800" algn="r" defTabSz="457200" rtl="0" fontAlgn="base">
              <a:spcBef>
                <a:spcPct val="0"/>
              </a:spcBef>
              <a:spcAft>
                <a:spcPct val="0"/>
              </a:spcAft>
              <a:defRPr sz="1200">
                <a:solidFill>
                  <a:srgbClr val="1F497D"/>
                </a:solidFill>
                <a:latin typeface="Arial" charset="0"/>
                <a:ea typeface="ＭＳ Ｐゴシック" charset="0"/>
              </a:defRPr>
            </a:lvl9pPr>
          </a:lstStyle>
          <a:p>
            <a:pPr algn="l">
              <a:defRPr/>
            </a:pPr>
            <a:r>
              <a:rPr lang="en-GB" sz="2800" dirty="0">
                <a:solidFill>
                  <a:srgbClr val="31859C"/>
                </a:solidFill>
              </a:rPr>
              <a:t>Digital literacies as </a:t>
            </a:r>
            <a:r>
              <a:rPr lang="en-GB" sz="2800" dirty="0" err="1">
                <a:solidFill>
                  <a:srgbClr val="31859C"/>
                </a:solidFill>
              </a:rPr>
              <a:t>sociomaterial</a:t>
            </a:r>
            <a:r>
              <a:rPr lang="en-GB" sz="2800" dirty="0">
                <a:solidFill>
                  <a:srgbClr val="31859C"/>
                </a:solidFill>
              </a:rPr>
              <a:t> performances</a:t>
            </a:r>
            <a:endParaRPr lang="en-GB" altLang="en-US" sz="2700"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37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6D91F8E-DC90-1F44-95CA-A9C5ABD2FF1C}"/>
              </a:ext>
            </a:extLst>
          </p:cNvPr>
          <p:cNvSpPr txBox="1">
            <a:spLocks/>
          </p:cNvSpPr>
          <p:nvPr/>
        </p:nvSpPr>
        <p:spPr>
          <a:xfrm>
            <a:off x="323528" y="2101998"/>
            <a:ext cx="8496944" cy="4351338"/>
          </a:xfrm>
          <a:prstGeom prst="rect">
            <a:avLst/>
          </a:prstGeom>
        </p:spPr>
        <p:txBody>
          <a:bodyPr>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800" dirty="0"/>
              <a:t>Designing learning activities based solely on the concept of abstracted knowledge transfer and acquisition 		 a focus on material affordances of the simulation and learning activity.</a:t>
            </a:r>
          </a:p>
          <a:p>
            <a:r>
              <a:rPr lang="en-GB" sz="2800" dirty="0"/>
              <a:t>Students enter into learning spaces that invite tinkering, playfulness and surprise. </a:t>
            </a:r>
          </a:p>
          <a:p>
            <a:r>
              <a:rPr lang="en-GB" sz="2800" dirty="0"/>
              <a:t>‘Right answers’ are not necessarily predetermined but can emerge through the material and social relations unfolding in the learning activity.</a:t>
            </a:r>
          </a:p>
        </p:txBody>
      </p:sp>
      <p:sp>
        <p:nvSpPr>
          <p:cNvPr id="5" name="Right Arrow 4">
            <a:extLst>
              <a:ext uri="{FF2B5EF4-FFF2-40B4-BE49-F238E27FC236}">
                <a16:creationId xmlns:a16="http://schemas.microsoft.com/office/drawing/2014/main" id="{81DDDC5F-5B3D-AC40-B339-EDF9F4BA1E8D}"/>
              </a:ext>
            </a:extLst>
          </p:cNvPr>
          <p:cNvSpPr/>
          <p:nvPr/>
        </p:nvSpPr>
        <p:spPr>
          <a:xfrm>
            <a:off x="2411760" y="3038102"/>
            <a:ext cx="772509" cy="441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BF3C0A80-B960-1D44-B470-2064C0AE3EE5}"/>
              </a:ext>
            </a:extLst>
          </p:cNvPr>
          <p:cNvSpPr txBox="1">
            <a:spLocks/>
          </p:cNvSpPr>
          <p:nvPr/>
        </p:nvSpPr>
        <p:spPr bwMode="auto">
          <a:xfrm>
            <a:off x="455230" y="1252825"/>
            <a:ext cx="8496944" cy="10240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rmAutofit fontScale="97500"/>
          </a:bodyPr>
          <a:lstStyle>
            <a:lvl1pPr algn="r" defTabSz="457200" rtl="0" eaLnBrk="0" fontAlgn="base" hangingPunct="0">
              <a:spcBef>
                <a:spcPct val="0"/>
              </a:spcBef>
              <a:spcAft>
                <a:spcPct val="0"/>
              </a:spcAft>
              <a:defRPr sz="1200" kern="1200">
                <a:solidFill>
                  <a:srgbClr val="09091E"/>
                </a:solidFill>
                <a:latin typeface="Arial"/>
                <a:ea typeface="MS PGothic" panose="020B0600070205080204" pitchFamily="34" charset="-128"/>
                <a:cs typeface="Arial"/>
              </a:defRPr>
            </a:lvl1pPr>
            <a:lvl2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2pPr>
            <a:lvl3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3pPr>
            <a:lvl4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4pPr>
            <a:lvl5pPr algn="r" defTabSz="457200" rtl="0" eaLnBrk="0" fontAlgn="base" hangingPunct="0">
              <a:spcBef>
                <a:spcPct val="0"/>
              </a:spcBef>
              <a:spcAft>
                <a:spcPct val="0"/>
              </a:spcAft>
              <a:defRPr sz="1200">
                <a:solidFill>
                  <a:srgbClr val="09091E"/>
                </a:solidFill>
                <a:latin typeface="Arial" charset="0"/>
                <a:ea typeface="MS PGothic" panose="020B0600070205080204" pitchFamily="34" charset="-128"/>
                <a:cs typeface="Arial" charset="0"/>
              </a:defRPr>
            </a:lvl5pPr>
            <a:lvl6pPr marL="457200" algn="r" defTabSz="457200" rtl="0" fontAlgn="base">
              <a:spcBef>
                <a:spcPct val="0"/>
              </a:spcBef>
              <a:spcAft>
                <a:spcPct val="0"/>
              </a:spcAft>
              <a:defRPr sz="1200">
                <a:solidFill>
                  <a:srgbClr val="1F497D"/>
                </a:solidFill>
                <a:latin typeface="Arial" charset="0"/>
                <a:ea typeface="ＭＳ Ｐゴシック" charset="0"/>
              </a:defRPr>
            </a:lvl6pPr>
            <a:lvl7pPr marL="914400" algn="r" defTabSz="457200" rtl="0" fontAlgn="base">
              <a:spcBef>
                <a:spcPct val="0"/>
              </a:spcBef>
              <a:spcAft>
                <a:spcPct val="0"/>
              </a:spcAft>
              <a:defRPr sz="1200">
                <a:solidFill>
                  <a:srgbClr val="1F497D"/>
                </a:solidFill>
                <a:latin typeface="Arial" charset="0"/>
                <a:ea typeface="ＭＳ Ｐゴシック" charset="0"/>
              </a:defRPr>
            </a:lvl7pPr>
            <a:lvl8pPr marL="1371600" algn="r" defTabSz="457200" rtl="0" fontAlgn="base">
              <a:spcBef>
                <a:spcPct val="0"/>
              </a:spcBef>
              <a:spcAft>
                <a:spcPct val="0"/>
              </a:spcAft>
              <a:defRPr sz="1200">
                <a:solidFill>
                  <a:srgbClr val="1F497D"/>
                </a:solidFill>
                <a:latin typeface="Arial" charset="0"/>
                <a:ea typeface="ＭＳ Ｐゴシック" charset="0"/>
              </a:defRPr>
            </a:lvl8pPr>
            <a:lvl9pPr marL="1828800" algn="r" defTabSz="457200" rtl="0" fontAlgn="base">
              <a:spcBef>
                <a:spcPct val="0"/>
              </a:spcBef>
              <a:spcAft>
                <a:spcPct val="0"/>
              </a:spcAft>
              <a:defRPr sz="1200">
                <a:solidFill>
                  <a:srgbClr val="1F497D"/>
                </a:solidFill>
                <a:latin typeface="Arial" charset="0"/>
                <a:ea typeface="ＭＳ Ｐゴシック" charset="0"/>
              </a:defRPr>
            </a:lvl9pPr>
          </a:lstStyle>
          <a:p>
            <a:pPr algn="l">
              <a:defRPr/>
            </a:pPr>
            <a:r>
              <a:rPr lang="en-GB" sz="2800" dirty="0">
                <a:solidFill>
                  <a:srgbClr val="31859C"/>
                </a:solidFill>
              </a:rPr>
              <a:t>Simulated labs as a  </a:t>
            </a:r>
            <a:r>
              <a:rPr lang="en-GB" sz="2800" dirty="0" err="1">
                <a:solidFill>
                  <a:srgbClr val="31859C"/>
                </a:solidFill>
              </a:rPr>
              <a:t>sociomaterial</a:t>
            </a:r>
            <a:r>
              <a:rPr lang="en-GB" sz="2800" dirty="0">
                <a:solidFill>
                  <a:srgbClr val="31859C"/>
                </a:solidFill>
              </a:rPr>
              <a:t> learning experience</a:t>
            </a:r>
            <a:r>
              <a:rPr lang="en-GB" altLang="en-US" sz="2700" dirty="0">
                <a:solidFill>
                  <a:schemeClr val="accent5">
                    <a:lumMod val="7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048316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ctrTitle"/>
          </p:nvPr>
        </p:nvSpPr>
        <p:spPr bwMode="auto">
          <a:xfrm>
            <a:off x="455230" y="1252825"/>
            <a:ext cx="6057900" cy="43219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rmAutofit fontScale="90000"/>
          </a:bodyPr>
          <a:lstStyle/>
          <a:p>
            <a:pPr>
              <a:defRPr/>
            </a:pPr>
            <a:r>
              <a:rPr lang="en-GB" altLang="en-US" sz="2700" dirty="0">
                <a:solidFill>
                  <a:schemeClr val="accent5">
                    <a:lumMod val="75000"/>
                  </a:schemeClr>
                </a:solidFill>
                <a:latin typeface="Arial" panose="020B0604020202020204" pitchFamily="34" charset="0"/>
                <a:cs typeface="Arial" panose="020B0604020202020204" pitchFamily="34" charset="0"/>
              </a:rPr>
              <a:t>Can we explain what we saw by another conceptual framework?</a:t>
            </a:r>
          </a:p>
        </p:txBody>
      </p:sp>
      <p:sp>
        <p:nvSpPr>
          <p:cNvPr id="10242" name="Content Placeholder 2"/>
          <p:cNvSpPr>
            <a:spLocks noGrp="1"/>
          </p:cNvSpPr>
          <p:nvPr>
            <p:ph idx="1"/>
          </p:nvPr>
        </p:nvSpPr>
        <p:spPr bwMode="auto">
          <a:xfrm>
            <a:off x="455230" y="2235460"/>
            <a:ext cx="8270984" cy="414586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68580" bIns="0" numCol="1" rtlCol="0" anchor="t" anchorCtr="0" compatLnSpc="1">
            <a:prstTxWarp prst="textNoShape">
              <a:avLst/>
            </a:prstTxWarp>
            <a:normAutofit fontScale="92500"/>
          </a:bodyPr>
          <a:lstStyle/>
          <a:p>
            <a:pPr>
              <a:spcAft>
                <a:spcPts val="800"/>
              </a:spcAft>
              <a:defRPr/>
            </a:pPr>
            <a:r>
              <a:rPr lang="en-GB" altLang="en-US" dirty="0">
                <a:solidFill>
                  <a:schemeClr val="tx1"/>
                </a:solidFill>
              </a:rPr>
              <a:t>A </a:t>
            </a:r>
            <a:r>
              <a:rPr lang="en-GB" altLang="en-US" dirty="0" err="1">
                <a:solidFill>
                  <a:schemeClr val="tx1"/>
                </a:solidFill>
              </a:rPr>
              <a:t>sociomaterial</a:t>
            </a:r>
            <a:r>
              <a:rPr lang="en-GB" altLang="en-US">
                <a:solidFill>
                  <a:schemeClr val="tx1"/>
                </a:solidFill>
              </a:rPr>
              <a:t> approach </a:t>
            </a:r>
            <a:r>
              <a:rPr lang="en-GB" altLang="en-US" dirty="0">
                <a:solidFill>
                  <a:schemeClr val="tx1"/>
                </a:solidFill>
              </a:rPr>
              <a:t>shapes our thinking for next reiteration.</a:t>
            </a:r>
          </a:p>
          <a:p>
            <a:pPr>
              <a:spcAft>
                <a:spcPts val="800"/>
              </a:spcAft>
              <a:defRPr/>
            </a:pPr>
            <a:r>
              <a:rPr lang="en-GB" altLang="en-US" dirty="0">
                <a:solidFill>
                  <a:schemeClr val="tx1"/>
                </a:solidFill>
              </a:rPr>
              <a:t>Invites the non-human into the researchers’ gaze – ontologically and methodologically. </a:t>
            </a:r>
          </a:p>
          <a:p>
            <a:pPr>
              <a:spcAft>
                <a:spcPts val="800"/>
              </a:spcAft>
              <a:defRPr/>
            </a:pPr>
            <a:r>
              <a:rPr lang="en-GB" altLang="en-US" dirty="0" err="1">
                <a:solidFill>
                  <a:schemeClr val="tx1"/>
                </a:solidFill>
                <a:latin typeface="Arial" panose="020B0604020202020204" pitchFamily="34" charset="0"/>
                <a:cs typeface="Arial" panose="020B0604020202020204" pitchFamily="34" charset="0"/>
              </a:rPr>
              <a:t>Postdigital</a:t>
            </a:r>
            <a:r>
              <a:rPr lang="en-GB" altLang="en-US" dirty="0">
                <a:solidFill>
                  <a:schemeClr val="tx1"/>
                </a:solidFill>
                <a:latin typeface="Arial" panose="020B0604020202020204" pitchFamily="34" charset="0"/>
                <a:cs typeface="Arial" panose="020B0604020202020204" pitchFamily="34" charset="0"/>
              </a:rPr>
              <a:t>: Technology not a support function (Bayne, 2015).</a:t>
            </a:r>
          </a:p>
          <a:p>
            <a:pPr>
              <a:spcAft>
                <a:spcPts val="800"/>
              </a:spcAft>
              <a:defRPr/>
            </a:pPr>
            <a:r>
              <a:rPr lang="en-GB" altLang="en-US" dirty="0">
                <a:solidFill>
                  <a:schemeClr val="tx1"/>
                </a:solidFill>
              </a:rPr>
              <a:t>Helps answer questions about teacher in the room.</a:t>
            </a:r>
          </a:p>
          <a:p>
            <a:pPr>
              <a:spcAft>
                <a:spcPts val="800"/>
              </a:spcAft>
              <a:defRPr/>
            </a:pPr>
            <a:r>
              <a:rPr lang="en-GB" altLang="en-US" dirty="0">
                <a:solidFill>
                  <a:schemeClr val="tx1"/>
                </a:solidFill>
                <a:latin typeface="Arial" panose="020B0604020202020204" pitchFamily="34" charset="0"/>
                <a:cs typeface="Arial" panose="020B0604020202020204" pitchFamily="34" charset="0"/>
              </a:rPr>
              <a:t>Survey questions: Ask people to</a:t>
            </a:r>
            <a:r>
              <a:rPr lang="en-GB" altLang="en-US" i="1" dirty="0">
                <a:solidFill>
                  <a:schemeClr val="tx1"/>
                </a:solidFill>
                <a:latin typeface="Arial" panose="020B0604020202020204" pitchFamily="34" charset="0"/>
                <a:cs typeface="Arial" panose="020B0604020202020204" pitchFamily="34" charset="0"/>
              </a:rPr>
              <a:t> say </a:t>
            </a:r>
            <a:r>
              <a:rPr lang="en-GB" altLang="en-US" dirty="0">
                <a:solidFill>
                  <a:schemeClr val="tx1"/>
                </a:solidFill>
                <a:latin typeface="Arial" panose="020B0604020202020204" pitchFamily="34" charset="0"/>
                <a:cs typeface="Arial" panose="020B0604020202020204" pitchFamily="34" charset="0"/>
              </a:rPr>
              <a:t>what they did</a:t>
            </a:r>
          </a:p>
          <a:p>
            <a:pPr>
              <a:spcAft>
                <a:spcPts val="800"/>
              </a:spcAft>
              <a:defRPr/>
            </a:pPr>
            <a:r>
              <a:rPr lang="en-GB" altLang="en-US" dirty="0">
                <a:solidFill>
                  <a:schemeClr val="tx1"/>
                </a:solidFill>
                <a:latin typeface="Arial" panose="020B0604020202020204" pitchFamily="34" charset="0"/>
                <a:cs typeface="Arial" panose="020B0604020202020204" pitchFamily="34" charset="0"/>
              </a:rPr>
              <a:t>Ethnographic methods: Observe people and their relations with things/objects to see what </a:t>
            </a:r>
            <a:r>
              <a:rPr lang="en-GB" altLang="en-US" i="1" dirty="0">
                <a:solidFill>
                  <a:schemeClr val="tx1"/>
                </a:solidFill>
                <a:latin typeface="Arial" panose="020B0604020202020204" pitchFamily="34" charset="0"/>
                <a:cs typeface="Arial" panose="020B0604020202020204" pitchFamily="34" charset="0"/>
              </a:rPr>
              <a:t>they actually did </a:t>
            </a:r>
            <a:r>
              <a:rPr lang="en-GB" altLang="en-US" dirty="0">
                <a:solidFill>
                  <a:schemeClr val="tx1"/>
                </a:solidFill>
                <a:latin typeface="Arial" panose="020B0604020202020204" pitchFamily="34" charset="0"/>
                <a:cs typeface="Arial" panose="020B0604020202020204" pitchFamily="34" charset="0"/>
              </a:rPr>
              <a:t>in practice.</a:t>
            </a:r>
          </a:p>
          <a:p>
            <a:pPr marL="0" indent="0">
              <a:buNone/>
              <a:defRPr/>
            </a:pPr>
            <a:endParaRPr lang="en-GB" altLang="en-US" dirty="0">
              <a:solidFill>
                <a:schemeClr val="tx1"/>
              </a:solidFill>
            </a:endParaRPr>
          </a:p>
        </p:txBody>
      </p:sp>
    </p:spTree>
    <p:extLst>
      <p:ext uri="{BB962C8B-B14F-4D97-AF65-F5344CB8AC3E}">
        <p14:creationId xmlns:p14="http://schemas.microsoft.com/office/powerpoint/2010/main" val="2614608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4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24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6B4051-26D3-FD42-B6FD-AAF2740826C4}"/>
              </a:ext>
            </a:extLst>
          </p:cNvPr>
          <p:cNvGrpSpPr/>
          <p:nvPr/>
        </p:nvGrpSpPr>
        <p:grpSpPr>
          <a:xfrm>
            <a:off x="1106117" y="4526550"/>
            <a:ext cx="3240360" cy="1409674"/>
            <a:chOff x="636177" y="4045855"/>
            <a:chExt cx="6413249" cy="1809684"/>
          </a:xfrm>
        </p:grpSpPr>
        <p:grpSp>
          <p:nvGrpSpPr>
            <p:cNvPr id="5" name="Group 4">
              <a:extLst>
                <a:ext uri="{FF2B5EF4-FFF2-40B4-BE49-F238E27FC236}">
                  <a16:creationId xmlns:a16="http://schemas.microsoft.com/office/drawing/2014/main" id="{640FE12B-E43F-694E-B438-E7157E0127E3}"/>
                </a:ext>
              </a:extLst>
            </p:cNvPr>
            <p:cNvGrpSpPr/>
            <p:nvPr/>
          </p:nvGrpSpPr>
          <p:grpSpPr>
            <a:xfrm rot="20553520">
              <a:off x="2104791" y="4045855"/>
              <a:ext cx="3411907" cy="1674188"/>
              <a:chOff x="2195736" y="4275092"/>
              <a:chExt cx="3411907" cy="1674188"/>
            </a:xfrm>
          </p:grpSpPr>
          <p:sp>
            <p:nvSpPr>
              <p:cNvPr id="8" name="Curved Up Arrow 7">
                <a:extLst>
                  <a:ext uri="{FF2B5EF4-FFF2-40B4-BE49-F238E27FC236}">
                    <a16:creationId xmlns:a16="http://schemas.microsoft.com/office/drawing/2014/main" id="{2DC5632C-61A5-A544-9694-01D6FBAACB3B}"/>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C66C0BE7-7929-D34E-ACBC-53670586426A}"/>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a:extLst>
                  <a:ext uri="{FF2B5EF4-FFF2-40B4-BE49-F238E27FC236}">
                    <a16:creationId xmlns:a16="http://schemas.microsoft.com/office/drawing/2014/main" id="{1E908D03-B550-9545-A747-F034A7EE2D02}"/>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a:extLst>
                  <a:ext uri="{FF2B5EF4-FFF2-40B4-BE49-F238E27FC236}">
                    <a16:creationId xmlns:a16="http://schemas.microsoft.com/office/drawing/2014/main" id="{CF2E0621-51A3-A24C-B16B-C170F2B6A1A6}"/>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urved Up Arrow 11">
                <a:extLst>
                  <a:ext uri="{FF2B5EF4-FFF2-40B4-BE49-F238E27FC236}">
                    <a16:creationId xmlns:a16="http://schemas.microsoft.com/office/drawing/2014/main" id="{E7E225C0-2DC3-1C42-A883-0EEA4359CF49}"/>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Up Arrow 12">
                <a:extLst>
                  <a:ext uri="{FF2B5EF4-FFF2-40B4-BE49-F238E27FC236}">
                    <a16:creationId xmlns:a16="http://schemas.microsoft.com/office/drawing/2014/main" id="{DB142303-7D42-0C4C-BFFF-A3B0DB4BD159}"/>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Curved Up Arrow 13">
                <a:extLst>
                  <a:ext uri="{FF2B5EF4-FFF2-40B4-BE49-F238E27FC236}">
                    <a16:creationId xmlns:a16="http://schemas.microsoft.com/office/drawing/2014/main" id="{42C2E872-1B84-044C-9B27-69A47434E5CD}"/>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 name="Right Arrow 5">
              <a:extLst>
                <a:ext uri="{FF2B5EF4-FFF2-40B4-BE49-F238E27FC236}">
                  <a16:creationId xmlns:a16="http://schemas.microsoft.com/office/drawing/2014/main" id="{3BCCDB2C-1EB2-E64D-B244-899528C17075}"/>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EC94EB6-82B1-9645-A6A2-82B16DEDB99A}"/>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20F87E1F-82F6-8948-A000-9AD6A90E0DDA}"/>
              </a:ext>
            </a:extLst>
          </p:cNvPr>
          <p:cNvSpPr txBox="1"/>
          <p:nvPr/>
        </p:nvSpPr>
        <p:spPr>
          <a:xfrm>
            <a:off x="4788024" y="4415779"/>
            <a:ext cx="3900427" cy="1631216"/>
          </a:xfrm>
          <a:prstGeom prst="rect">
            <a:avLst/>
          </a:prstGeom>
          <a:noFill/>
        </p:spPr>
        <p:txBody>
          <a:bodyPr wrap="none" rtlCol="0">
            <a:spAutoFit/>
          </a:bodyPr>
          <a:lstStyle/>
          <a:p>
            <a:r>
              <a:rPr lang="en-US" sz="2000" dirty="0"/>
              <a:t>Re-running the intervention</a:t>
            </a:r>
          </a:p>
          <a:p>
            <a:r>
              <a:rPr lang="en-US" sz="2000" dirty="0"/>
              <a:t>Evolve survey</a:t>
            </a:r>
          </a:p>
          <a:p>
            <a:r>
              <a:rPr lang="en-US" sz="2000" dirty="0"/>
              <a:t>Add ethnographic observation</a:t>
            </a:r>
          </a:p>
          <a:p>
            <a:r>
              <a:rPr lang="en-US" sz="2000" dirty="0"/>
              <a:t>Improve simulation (loops)</a:t>
            </a:r>
          </a:p>
          <a:p>
            <a:r>
              <a:rPr lang="en-US" sz="2000" dirty="0"/>
              <a:t>Add new features (results board)</a:t>
            </a:r>
          </a:p>
        </p:txBody>
      </p:sp>
      <p:pic>
        <p:nvPicPr>
          <p:cNvPr id="16" name="Picture 15">
            <a:extLst>
              <a:ext uri="{FF2B5EF4-FFF2-40B4-BE49-F238E27FC236}">
                <a16:creationId xmlns:a16="http://schemas.microsoft.com/office/drawing/2014/main" id="{CC707B83-64A5-5745-9C6C-ADF192ABD4D8}"/>
              </a:ext>
            </a:extLst>
          </p:cNvPr>
          <p:cNvPicPr>
            <a:picLocks noChangeAspect="1"/>
          </p:cNvPicPr>
          <p:nvPr/>
        </p:nvPicPr>
        <p:blipFill>
          <a:blip r:embed="rId2"/>
          <a:stretch>
            <a:fillRect/>
          </a:stretch>
        </p:blipFill>
        <p:spPr>
          <a:xfrm>
            <a:off x="5508104" y="1304765"/>
            <a:ext cx="2784673" cy="2931235"/>
          </a:xfrm>
          <a:prstGeom prst="rect">
            <a:avLst/>
          </a:prstGeom>
        </p:spPr>
      </p:pic>
      <p:pic>
        <p:nvPicPr>
          <p:cNvPr id="17" name="Picture 5">
            <a:extLst>
              <a:ext uri="{FF2B5EF4-FFF2-40B4-BE49-F238E27FC236}">
                <a16:creationId xmlns:a16="http://schemas.microsoft.com/office/drawing/2014/main" id="{18F16FCD-F2A5-2E4E-9647-F889AECDD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6625"/>
          <a:stretch>
            <a:fillRect/>
          </a:stretch>
        </p:blipFill>
        <p:spPr bwMode="auto">
          <a:xfrm>
            <a:off x="507132" y="1222753"/>
            <a:ext cx="4014451" cy="3000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D3E98081-F179-0A49-8665-8169636E7E98}"/>
              </a:ext>
            </a:extLst>
          </p:cNvPr>
          <p:cNvSpPr/>
          <p:nvPr/>
        </p:nvSpPr>
        <p:spPr>
          <a:xfrm>
            <a:off x="5508104" y="245379"/>
            <a:ext cx="2867448" cy="646331"/>
          </a:xfrm>
          <a:prstGeom prst="rect">
            <a:avLst/>
          </a:prstGeom>
        </p:spPr>
        <p:txBody>
          <a:bodyPr wrap="square">
            <a:spAutoFit/>
          </a:bodyPr>
          <a:lstStyle/>
          <a:p>
            <a:r>
              <a:rPr lang="en-GB" sz="3600" dirty="0">
                <a:solidFill>
                  <a:srgbClr val="31859C"/>
                </a:solidFill>
              </a:rPr>
              <a:t>Summary</a:t>
            </a:r>
            <a:endParaRPr lang="en-US" sz="3600" dirty="0"/>
          </a:p>
        </p:txBody>
      </p:sp>
    </p:spTree>
    <p:extLst>
      <p:ext uri="{BB962C8B-B14F-4D97-AF65-F5344CB8AC3E}">
        <p14:creationId xmlns:p14="http://schemas.microsoft.com/office/powerpoint/2010/main" val="667475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DC82-D7D1-6346-8365-8919FEFE404A}"/>
              </a:ext>
            </a:extLst>
          </p:cNvPr>
          <p:cNvSpPr>
            <a:spLocks noGrp="1"/>
          </p:cNvSpPr>
          <p:nvPr>
            <p:ph type="ctrTitle"/>
          </p:nvPr>
        </p:nvSpPr>
        <p:spPr>
          <a:xfrm>
            <a:off x="533400" y="1196977"/>
            <a:ext cx="8077200" cy="576263"/>
          </a:xfrm>
        </p:spPr>
        <p:txBody>
          <a:bodyPr/>
          <a:lstStyle/>
          <a:p>
            <a:pPr>
              <a:defRPr/>
            </a:pPr>
            <a:r>
              <a:rPr lang="en-GB" sz="3600" dirty="0">
                <a:solidFill>
                  <a:schemeClr val="accent5">
                    <a:lumMod val="75000"/>
                  </a:schemeClr>
                </a:solidFill>
                <a:latin typeface="Arial" panose="020B0604020202020204" pitchFamily="34" charset="0"/>
                <a:cs typeface="Arial" panose="020B0604020202020204" pitchFamily="34" charset="0"/>
              </a:rPr>
              <a:t>References</a:t>
            </a:r>
          </a:p>
        </p:txBody>
      </p:sp>
      <p:sp>
        <p:nvSpPr>
          <p:cNvPr id="40963" name="Content Placeholder 2">
            <a:extLst>
              <a:ext uri="{FF2B5EF4-FFF2-40B4-BE49-F238E27FC236}">
                <a16:creationId xmlns:a16="http://schemas.microsoft.com/office/drawing/2014/main" id="{20E338E0-642D-2B47-B5A3-FC2E1C57C305}"/>
              </a:ext>
            </a:extLst>
          </p:cNvPr>
          <p:cNvSpPr>
            <a:spLocks noGrp="1"/>
          </p:cNvSpPr>
          <p:nvPr>
            <p:ph idx="1"/>
          </p:nvPr>
        </p:nvSpPr>
        <p:spPr bwMode="auto">
          <a:xfrm>
            <a:off x="520700" y="1773238"/>
            <a:ext cx="8077200" cy="3675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0" numCol="1" anchor="t" anchorCtr="0" compatLnSpc="1">
            <a:prstTxWarp prst="textNoShape">
              <a:avLst/>
            </a:prstTxWarp>
          </a:bodyPr>
          <a:lstStyle/>
          <a:p>
            <a:r>
              <a:rPr lang="en-GB" altLang="en-US" sz="1600" dirty="0">
                <a:latin typeface="Arial" panose="020B0604020202020204" pitchFamily="34" charset="0"/>
                <a:cs typeface="Arial" panose="020B0604020202020204" pitchFamily="34" charset="0"/>
                <a:hlinkClick r:id="rId2"/>
              </a:rPr>
              <a:t>ammienoot.com/brain-fluff/why-we-need-learning-technology-developers/</a:t>
            </a:r>
            <a:r>
              <a:rPr lang="en-GB" altLang="en-US" sz="1600" dirty="0">
                <a:latin typeface="Arial" panose="020B0604020202020204" pitchFamily="34" charset="0"/>
                <a:cs typeface="Arial" panose="020B0604020202020204" pitchFamily="34" charset="0"/>
              </a:rPr>
              <a:t> </a:t>
            </a:r>
          </a:p>
          <a:p>
            <a:r>
              <a:rPr lang="en-GB" altLang="en-US" sz="1600" dirty="0">
                <a:latin typeface="Arial" panose="020B0604020202020204" pitchFamily="34" charset="0"/>
                <a:cs typeface="Arial" panose="020B0604020202020204" pitchFamily="34" charset="0"/>
              </a:rPr>
              <a:t>Bayne, S. (2015). </a:t>
            </a:r>
            <a:r>
              <a:rPr lang="en-GB" altLang="en-US" sz="1600" i="1" dirty="0">
                <a:latin typeface="Arial" panose="020B0604020202020204" pitchFamily="34" charset="0"/>
                <a:cs typeface="Arial" panose="020B0604020202020204" pitchFamily="34" charset="0"/>
              </a:rPr>
              <a:t>What’s the matter with ‘technology-enhanced learning’? </a:t>
            </a:r>
            <a:r>
              <a:rPr lang="en-GB" altLang="en-US" sz="1600" dirty="0">
                <a:latin typeface="Arial" panose="020B0604020202020204" pitchFamily="34" charset="0"/>
                <a:cs typeface="Arial" panose="020B0604020202020204" pitchFamily="34" charset="0"/>
              </a:rPr>
              <a:t>Learning, Media and Technology, 40(1), 5–20.</a:t>
            </a:r>
          </a:p>
          <a:p>
            <a:r>
              <a:rPr lang="en-GB" altLang="en-US" sz="1600" dirty="0">
                <a:latin typeface="Arial" panose="020B0604020202020204" pitchFamily="34" charset="0"/>
                <a:cs typeface="Arial" panose="020B0604020202020204" pitchFamily="34" charset="0"/>
              </a:rPr>
              <a:t>Knox, J. (2019). </a:t>
            </a:r>
            <a:r>
              <a:rPr lang="en-GB" altLang="en-US" sz="1600" i="1" dirty="0">
                <a:latin typeface="Arial" panose="020B0604020202020204" pitchFamily="34" charset="0"/>
                <a:cs typeface="Arial" panose="020B0604020202020204" pitchFamily="34" charset="0"/>
              </a:rPr>
              <a:t>What Does the ‘</a:t>
            </a:r>
            <a:r>
              <a:rPr lang="en-GB" altLang="en-US" sz="1600" i="1" dirty="0" err="1">
                <a:latin typeface="Arial" panose="020B0604020202020204" pitchFamily="34" charset="0"/>
                <a:cs typeface="Arial" panose="020B0604020202020204" pitchFamily="34" charset="0"/>
              </a:rPr>
              <a:t>Postdigital</a:t>
            </a:r>
            <a:r>
              <a:rPr lang="en-GB" altLang="en-US" sz="1600" i="1" dirty="0">
                <a:latin typeface="Arial" panose="020B0604020202020204" pitchFamily="34" charset="0"/>
                <a:cs typeface="Arial" panose="020B0604020202020204" pitchFamily="34" charset="0"/>
              </a:rPr>
              <a:t>’ Mean for Education? Three Critical Perspectives on the Digital, with Implications for Educational Research and Practice. </a:t>
            </a:r>
            <a:r>
              <a:rPr lang="en-GB" altLang="en-US" sz="1600" dirty="0" err="1">
                <a:latin typeface="Arial" panose="020B0604020202020204" pitchFamily="34" charset="0"/>
                <a:cs typeface="Arial" panose="020B0604020202020204" pitchFamily="34" charset="0"/>
              </a:rPr>
              <a:t>Postdigital</a:t>
            </a:r>
            <a:r>
              <a:rPr lang="en-GB" altLang="en-US" sz="1600" dirty="0">
                <a:latin typeface="Arial" panose="020B0604020202020204" pitchFamily="34" charset="0"/>
                <a:cs typeface="Arial" panose="020B0604020202020204" pitchFamily="34" charset="0"/>
              </a:rPr>
              <a:t> Science and Education</a:t>
            </a:r>
          </a:p>
          <a:p>
            <a:r>
              <a:rPr lang="en-GB" altLang="en-US" sz="1600" dirty="0">
                <a:latin typeface="Arial" panose="020B0604020202020204" pitchFamily="34" charset="0"/>
                <a:cs typeface="Arial" panose="020B0604020202020204" pitchFamily="34" charset="0"/>
              </a:rPr>
              <a:t>Mol, A. (2010). </a:t>
            </a:r>
            <a:r>
              <a:rPr lang="en-GB" altLang="en-US" sz="1600" i="1" dirty="0">
                <a:latin typeface="Arial" panose="020B0604020202020204" pitchFamily="34" charset="0"/>
                <a:cs typeface="Arial" panose="020B0604020202020204" pitchFamily="34" charset="0"/>
              </a:rPr>
              <a:t>Actor-Network Theory: sensitive terms and enduring tensions. </a:t>
            </a:r>
            <a:r>
              <a:rPr lang="en-GB" altLang="en-US" sz="1600" dirty="0" err="1">
                <a:latin typeface="Arial" panose="020B0604020202020204" pitchFamily="34" charset="0"/>
                <a:cs typeface="Arial" panose="020B0604020202020204" pitchFamily="34" charset="0"/>
              </a:rPr>
              <a:t>Kölner</a:t>
            </a:r>
            <a:r>
              <a:rPr lang="en-GB" altLang="en-US" sz="1600" dirty="0">
                <a:latin typeface="Arial" panose="020B0604020202020204" pitchFamily="34" charset="0"/>
                <a:cs typeface="Arial" panose="020B0604020202020204" pitchFamily="34" charset="0"/>
              </a:rPr>
              <a:t> </a:t>
            </a:r>
            <a:r>
              <a:rPr lang="en-GB" altLang="en-US" sz="1600" dirty="0" err="1">
                <a:latin typeface="Arial" panose="020B0604020202020204" pitchFamily="34" charset="0"/>
                <a:cs typeface="Arial" panose="020B0604020202020204" pitchFamily="34" charset="0"/>
              </a:rPr>
              <a:t>Zeitschrift</a:t>
            </a:r>
            <a:r>
              <a:rPr lang="en-GB" altLang="en-US" sz="1600" dirty="0">
                <a:latin typeface="Arial" panose="020B0604020202020204" pitchFamily="34" charset="0"/>
                <a:cs typeface="Arial" panose="020B0604020202020204" pitchFamily="34" charset="0"/>
              </a:rPr>
              <a:t> </a:t>
            </a:r>
            <a:r>
              <a:rPr lang="en-GB" altLang="en-US" sz="1600" dirty="0" err="1">
                <a:latin typeface="Arial" panose="020B0604020202020204" pitchFamily="34" charset="0"/>
                <a:cs typeface="Arial" panose="020B0604020202020204" pitchFamily="34" charset="0"/>
              </a:rPr>
              <a:t>für</a:t>
            </a:r>
            <a:r>
              <a:rPr lang="en-GB" altLang="en-US" sz="1600" dirty="0">
                <a:latin typeface="Arial" panose="020B0604020202020204" pitchFamily="34" charset="0"/>
                <a:cs typeface="Arial" panose="020B0604020202020204" pitchFamily="34" charset="0"/>
              </a:rPr>
              <a:t> </a:t>
            </a:r>
            <a:r>
              <a:rPr lang="en-GB" altLang="en-US" sz="1600" dirty="0" err="1">
                <a:latin typeface="Arial" panose="020B0604020202020204" pitchFamily="34" charset="0"/>
                <a:cs typeface="Arial" panose="020B0604020202020204" pitchFamily="34" charset="0"/>
              </a:rPr>
              <a:t>Soziologie</a:t>
            </a:r>
            <a:r>
              <a:rPr lang="en-GB" altLang="en-US" sz="1600" dirty="0">
                <a:latin typeface="Arial" panose="020B0604020202020204" pitchFamily="34" charset="0"/>
                <a:cs typeface="Arial" panose="020B0604020202020204" pitchFamily="34" charset="0"/>
              </a:rPr>
              <a:t> und </a:t>
            </a:r>
            <a:r>
              <a:rPr lang="en-GB" altLang="en-US" sz="1600" dirty="0" err="1">
                <a:latin typeface="Arial" panose="020B0604020202020204" pitchFamily="34" charset="0"/>
                <a:cs typeface="Arial" panose="020B0604020202020204" pitchFamily="34" charset="0"/>
              </a:rPr>
              <a:t>Sozialpsychologie</a:t>
            </a:r>
            <a:r>
              <a:rPr lang="en-GB" altLang="en-US" sz="1600" dirty="0">
                <a:latin typeface="Arial" panose="020B0604020202020204" pitchFamily="34" charset="0"/>
                <a:cs typeface="Arial" panose="020B0604020202020204" pitchFamily="34" charset="0"/>
              </a:rPr>
              <a:t>. </a:t>
            </a:r>
            <a:r>
              <a:rPr lang="en-GB" altLang="en-US" sz="1600" dirty="0" err="1">
                <a:latin typeface="Arial" panose="020B0604020202020204" pitchFamily="34" charset="0"/>
                <a:cs typeface="Arial" panose="020B0604020202020204" pitchFamily="34" charset="0"/>
              </a:rPr>
              <a:t>Sonderheft</a:t>
            </a:r>
            <a:r>
              <a:rPr lang="en-GB" altLang="en-US" sz="1600" dirty="0">
                <a:latin typeface="Arial" panose="020B0604020202020204" pitchFamily="34" charset="0"/>
                <a:cs typeface="Arial" panose="020B0604020202020204" pitchFamily="34" charset="0"/>
              </a:rPr>
              <a:t>, 50, 253-269.</a:t>
            </a:r>
          </a:p>
          <a:p>
            <a:r>
              <a:rPr lang="en-GB" altLang="en-US" sz="1600" dirty="0">
                <a:latin typeface="Arial" panose="020B0604020202020204" pitchFamily="34" charset="0"/>
                <a:cs typeface="Arial" panose="020B0604020202020204" pitchFamily="34" charset="0"/>
              </a:rPr>
              <a:t>Latour, B. (1987) Science in Action. Harvard University Press.</a:t>
            </a:r>
          </a:p>
          <a:p>
            <a:r>
              <a:rPr lang="en-GB" altLang="en-US" sz="1600" dirty="0">
                <a:latin typeface="Arial" panose="020B0604020202020204" pitchFamily="34" charset="0"/>
                <a:cs typeface="Arial" panose="020B0604020202020204" pitchFamily="34" charset="0"/>
              </a:rPr>
              <a:t>Latour, B. (2004). </a:t>
            </a:r>
            <a:r>
              <a:rPr lang="en-GB" altLang="en-US" sz="1600" i="1" dirty="0">
                <a:latin typeface="Arial" panose="020B0604020202020204" pitchFamily="34" charset="0"/>
                <a:cs typeface="Arial" panose="020B0604020202020204" pitchFamily="34" charset="0"/>
              </a:rPr>
              <a:t>Why has critique run out of steam? From matters of fact to matters of concern</a:t>
            </a:r>
            <a:r>
              <a:rPr lang="en-GB" altLang="en-US" sz="1600" dirty="0">
                <a:latin typeface="Arial" panose="020B0604020202020204" pitchFamily="34" charset="0"/>
                <a:cs typeface="Arial" panose="020B0604020202020204" pitchFamily="34" charset="0"/>
              </a:rPr>
              <a:t>. Critical Inquiry, 30(2), 225–248.</a:t>
            </a:r>
          </a:p>
          <a:p>
            <a:r>
              <a:rPr lang="en-GB" altLang="en-US" sz="1600" dirty="0" err="1">
                <a:latin typeface="Arial" panose="020B0604020202020204" pitchFamily="34" charset="0"/>
                <a:cs typeface="Arial" panose="020B0604020202020204" pitchFamily="34" charset="0"/>
              </a:rPr>
              <a:t>Orlikowski</a:t>
            </a:r>
            <a:r>
              <a:rPr lang="en-GB" altLang="en-US" sz="1600" dirty="0">
                <a:latin typeface="Arial" panose="020B0604020202020204" pitchFamily="34" charset="0"/>
                <a:cs typeface="Arial" panose="020B0604020202020204" pitchFamily="34" charset="0"/>
              </a:rPr>
              <a:t>, W. J. (2007).</a:t>
            </a:r>
            <a:r>
              <a:rPr lang="en-GB" altLang="en-US" sz="1600" i="1" dirty="0">
                <a:latin typeface="Arial" panose="020B0604020202020204" pitchFamily="34" charset="0"/>
                <a:cs typeface="Arial" panose="020B0604020202020204" pitchFamily="34" charset="0"/>
              </a:rPr>
              <a:t> </a:t>
            </a:r>
            <a:r>
              <a:rPr lang="en-GB" altLang="en-US" sz="1600" i="1" dirty="0" err="1">
                <a:latin typeface="Arial" panose="020B0604020202020204" pitchFamily="34" charset="0"/>
                <a:cs typeface="Arial" panose="020B0604020202020204" pitchFamily="34" charset="0"/>
              </a:rPr>
              <a:t>Sociomaterial</a:t>
            </a:r>
            <a:r>
              <a:rPr lang="en-GB" altLang="en-US" sz="1600" i="1" dirty="0">
                <a:latin typeface="Arial" panose="020B0604020202020204" pitchFamily="34" charset="0"/>
                <a:cs typeface="Arial" panose="020B0604020202020204" pitchFamily="34" charset="0"/>
              </a:rPr>
              <a:t> practices: Exploring technology at work</a:t>
            </a:r>
            <a:r>
              <a:rPr lang="en-GB" altLang="en-US" sz="1600" dirty="0">
                <a:latin typeface="Arial" panose="020B0604020202020204" pitchFamily="34" charset="0"/>
                <a:cs typeface="Arial" panose="020B0604020202020204" pitchFamily="34" charset="0"/>
              </a:rPr>
              <a:t>. Organization Studies, 28(9), 1435–1448.</a:t>
            </a:r>
          </a:p>
          <a:p>
            <a:r>
              <a:rPr lang="en-GB" altLang="en-US" sz="1600" dirty="0">
                <a:latin typeface="Arial" panose="020B0604020202020204" pitchFamily="34" charset="0"/>
                <a:cs typeface="Arial" panose="020B0604020202020204" pitchFamily="34" charset="0"/>
              </a:rPr>
              <a:t>Walker, J.M. (2018). </a:t>
            </a:r>
            <a:r>
              <a:rPr lang="en-GB" altLang="en-US" sz="1600" i="1" dirty="0">
                <a:latin typeface="Arial" panose="020B0604020202020204" pitchFamily="34" charset="0"/>
                <a:cs typeface="Arial" panose="020B0604020202020204" pitchFamily="34" charset="0"/>
              </a:rPr>
              <a:t>The future of education is open source</a:t>
            </a:r>
            <a:r>
              <a:rPr lang="en-GB" altLang="en-US" sz="1600" dirty="0">
                <a:latin typeface="Arial" panose="020B0604020202020204" pitchFamily="34" charset="0"/>
                <a:cs typeface="Arial" panose="020B0604020202020204" pitchFamily="34" charset="0"/>
              </a:rPr>
              <a:t>. Accessed: </a:t>
            </a:r>
            <a:r>
              <a:rPr lang="en-GB" altLang="en-US" sz="1600" dirty="0">
                <a:latin typeface="Arial" panose="020B0604020202020204" pitchFamily="34" charset="0"/>
                <a:cs typeface="Arial" panose="020B0604020202020204" pitchFamily="34" charset="0"/>
                <a:hlinkClick r:id="rId3"/>
              </a:rPr>
              <a:t>https://open.edx.org/blog/future-education-open-source</a:t>
            </a:r>
            <a:endParaRPr lang="en-GB" altLang="en-US" sz="1600" dirty="0">
              <a:latin typeface="Arial" panose="020B0604020202020204" pitchFamily="34" charset="0"/>
              <a:cs typeface="Arial" panose="020B0604020202020204" pitchFamily="34" charset="0"/>
            </a:endParaRPr>
          </a:p>
          <a:p>
            <a:r>
              <a:rPr lang="en-GB" altLang="en-US" sz="1600" dirty="0">
                <a:hlinkClick r:id="rId4"/>
              </a:rPr>
              <a:t>www.teaching-matters-blog.ed.ac.uk/learning-to-code-in-context/</a:t>
            </a:r>
            <a:endParaRPr lang="en-GB" altLang="en-US" sz="1600" dirty="0"/>
          </a:p>
          <a:p>
            <a:endParaRPr lang="en-GB" altLang="en-US" sz="1600" dirty="0">
              <a:latin typeface="Arial" panose="020B0604020202020204" pitchFamily="34" charset="0"/>
              <a:cs typeface="Arial" panose="020B0604020202020204" pitchFamily="34" charset="0"/>
            </a:endParaRPr>
          </a:p>
          <a:p>
            <a:endParaRPr lang="en-GB" altLang="en-US" dirty="0">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FBDCDBDB-69AC-0841-A6BC-FEF89AE785D1}"/>
              </a:ext>
            </a:extLst>
          </p:cNvPr>
          <p:cNvSpPr>
            <a:spLocks noGrp="1"/>
          </p:cNvSpPr>
          <p:nvPr>
            <p:ph type="ctrTitle" idx="4294967295"/>
          </p:nvPr>
        </p:nvSpPr>
        <p:spPr bwMode="auto">
          <a:xfrm>
            <a:off x="571500" y="3068638"/>
            <a:ext cx="8077200" cy="576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GB" altLang="en-US" sz="4000">
                <a:latin typeface="Arial" panose="020B0604020202020204" pitchFamily="34" charset="0"/>
                <a:cs typeface="Arial" panose="020B0604020202020204" pitchFamily="34" charset="0"/>
              </a:rPr>
              <a:t>EXTRA SLIDES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4ABE30-B7FB-F44E-A90B-159D84571038}"/>
              </a:ext>
            </a:extLst>
          </p:cNvPr>
          <p:cNvPicPr>
            <a:picLocks noChangeAspect="1"/>
          </p:cNvPicPr>
          <p:nvPr/>
        </p:nvPicPr>
        <p:blipFill>
          <a:blip r:embed="rId2"/>
          <a:stretch>
            <a:fillRect/>
          </a:stretch>
        </p:blipFill>
        <p:spPr>
          <a:xfrm>
            <a:off x="0" y="177920"/>
            <a:ext cx="9144000" cy="6502160"/>
          </a:xfrm>
          <a:prstGeom prst="rect">
            <a:avLst/>
          </a:prstGeom>
        </p:spPr>
      </p:pic>
    </p:spTree>
    <p:extLst>
      <p:ext uri="{BB962C8B-B14F-4D97-AF65-F5344CB8AC3E}">
        <p14:creationId xmlns:p14="http://schemas.microsoft.com/office/powerpoint/2010/main" val="766449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C22CD-2683-9741-9867-A462EEAC9DCF}"/>
              </a:ext>
            </a:extLst>
          </p:cNvPr>
          <p:cNvSpPr>
            <a:spLocks noGrp="1"/>
          </p:cNvSpPr>
          <p:nvPr>
            <p:ph type="ctrTitle"/>
          </p:nvPr>
        </p:nvSpPr>
        <p:spPr>
          <a:xfrm>
            <a:off x="533400" y="1295402"/>
            <a:ext cx="8077200" cy="576263"/>
          </a:xfrm>
        </p:spPr>
        <p:txBody>
          <a:bodyPr/>
          <a:lstStyle/>
          <a:p>
            <a:pPr>
              <a:defRPr/>
            </a:pPr>
            <a:r>
              <a:rPr lang="en-GB" sz="3600" dirty="0">
                <a:solidFill>
                  <a:schemeClr val="accent5">
                    <a:lumMod val="75000"/>
                  </a:schemeClr>
                </a:solidFill>
                <a:latin typeface="Arial" panose="020B0604020202020204" pitchFamily="34" charset="0"/>
                <a:cs typeface="Arial" panose="020B0604020202020204" pitchFamily="34" charset="0"/>
              </a:rPr>
              <a:t>Remote labs example</a:t>
            </a:r>
          </a:p>
        </p:txBody>
      </p:sp>
      <p:sp>
        <p:nvSpPr>
          <p:cNvPr id="3" name="Content Placeholder 2">
            <a:extLst>
              <a:ext uri="{FF2B5EF4-FFF2-40B4-BE49-F238E27FC236}">
                <a16:creationId xmlns:a16="http://schemas.microsoft.com/office/drawing/2014/main" id="{8A8A2627-6018-8C41-8291-CEAA4BBBB8FB}"/>
              </a:ext>
            </a:extLst>
          </p:cNvPr>
          <p:cNvSpPr>
            <a:spLocks noGrp="1"/>
          </p:cNvSpPr>
          <p:nvPr>
            <p:ph idx="1"/>
          </p:nvPr>
        </p:nvSpPr>
        <p:spPr>
          <a:xfrm>
            <a:off x="533400" y="1989140"/>
            <a:ext cx="8077200" cy="3673475"/>
          </a:xfrm>
        </p:spPr>
        <p:txBody>
          <a:bodyPr/>
          <a:lstStyle/>
          <a:p>
            <a:pPr>
              <a:defRPr/>
            </a:pPr>
            <a:endParaRPr lang="en-GB" altLang="en-US" dirty="0"/>
          </a:p>
          <a:p>
            <a:pPr lvl="1">
              <a:defRPr/>
            </a:pPr>
            <a:endParaRPr lang="en-GB" dirty="0"/>
          </a:p>
          <a:p>
            <a:pPr marL="457200" lvl="1" indent="0">
              <a:buNone/>
              <a:defRPr/>
            </a:pPr>
            <a:endParaRPr lang="en-GB" altLang="en-US" dirty="0"/>
          </a:p>
          <a:p>
            <a:pPr>
              <a:defRPr/>
            </a:pPr>
            <a:endParaRPr lang="en-GB" dirty="0"/>
          </a:p>
          <a:p>
            <a:pPr>
              <a:defRPr/>
            </a:pPr>
            <a:endParaRPr lang="en-GB" dirty="0"/>
          </a:p>
        </p:txBody>
      </p:sp>
      <p:pic>
        <p:nvPicPr>
          <p:cNvPr id="43012" name="Picture 4" descr="Picture 4">
            <a:extLst>
              <a:ext uri="{FF2B5EF4-FFF2-40B4-BE49-F238E27FC236}">
                <a16:creationId xmlns:a16="http://schemas.microsoft.com/office/drawing/2014/main" id="{1974CA72-F292-594D-B896-959BCE9CEFF4}"/>
              </a:ext>
            </a:extLst>
          </p:cNvPr>
          <p:cNvPicPr>
            <a:picLocks noChangeAspect="1"/>
          </p:cNvPicPr>
          <p:nvPr/>
        </p:nvPicPr>
        <p:blipFill>
          <a:blip r:embed="rId3">
            <a:extLst>
              <a:ext uri="{28A0092B-C50C-407E-A947-70E740481C1C}">
                <a14:useLocalDpi xmlns:a14="http://schemas.microsoft.com/office/drawing/2010/main" val="0"/>
              </a:ext>
            </a:extLst>
          </a:blip>
          <a:srcRect t="2538"/>
          <a:stretch>
            <a:fillRect/>
          </a:stretch>
        </p:blipFill>
        <p:spPr bwMode="auto">
          <a:xfrm>
            <a:off x="428625" y="2092325"/>
            <a:ext cx="4083050"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3013" name="Picture 2" descr="Picture 2">
            <a:extLst>
              <a:ext uri="{FF2B5EF4-FFF2-40B4-BE49-F238E27FC236}">
                <a16:creationId xmlns:a16="http://schemas.microsoft.com/office/drawing/2014/main" id="{167C339B-53D0-CC47-ADA8-0B982B890E49}"/>
              </a:ext>
            </a:extLst>
          </p:cNvPr>
          <p:cNvPicPr>
            <a:picLocks noChangeAspect="1"/>
          </p:cNvPicPr>
          <p:nvPr/>
        </p:nvPicPr>
        <p:blipFill>
          <a:blip r:embed="rId4">
            <a:extLst>
              <a:ext uri="{28A0092B-C50C-407E-A947-70E740481C1C}">
                <a14:useLocalDpi xmlns:a14="http://schemas.microsoft.com/office/drawing/2010/main" val="0"/>
              </a:ext>
            </a:extLst>
          </a:blip>
          <a:srcRect r="45654"/>
          <a:stretch>
            <a:fillRect/>
          </a:stretch>
        </p:blipFill>
        <p:spPr bwMode="auto">
          <a:xfrm>
            <a:off x="401640" y="4017965"/>
            <a:ext cx="24034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3014" name="Picture 2" descr="Picture 2">
            <a:extLst>
              <a:ext uri="{FF2B5EF4-FFF2-40B4-BE49-F238E27FC236}">
                <a16:creationId xmlns:a16="http://schemas.microsoft.com/office/drawing/2014/main" id="{84339940-7A2E-B643-81D4-1B2F258E142B}"/>
              </a:ext>
            </a:extLst>
          </p:cNvPr>
          <p:cNvPicPr>
            <a:picLocks noChangeAspect="1"/>
          </p:cNvPicPr>
          <p:nvPr/>
        </p:nvPicPr>
        <p:blipFill>
          <a:blip r:embed="rId4">
            <a:extLst>
              <a:ext uri="{28A0092B-C50C-407E-A947-70E740481C1C}">
                <a14:useLocalDpi xmlns:a14="http://schemas.microsoft.com/office/drawing/2010/main" val="0"/>
              </a:ext>
            </a:extLst>
          </a:blip>
          <a:srcRect l="53789" r="562"/>
          <a:stretch>
            <a:fillRect/>
          </a:stretch>
        </p:blipFill>
        <p:spPr bwMode="auto">
          <a:xfrm>
            <a:off x="2679702" y="4103690"/>
            <a:ext cx="1831975"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3015" name="Picture 2" descr="Picture 2">
            <a:extLst>
              <a:ext uri="{FF2B5EF4-FFF2-40B4-BE49-F238E27FC236}">
                <a16:creationId xmlns:a16="http://schemas.microsoft.com/office/drawing/2014/main" id="{9C2287B8-4A2F-4848-8CC1-8CB29291F325}"/>
              </a:ext>
            </a:extLst>
          </p:cNvPr>
          <p:cNvPicPr>
            <a:picLocks noChangeAspect="1"/>
          </p:cNvPicPr>
          <p:nvPr/>
        </p:nvPicPr>
        <p:blipFill>
          <a:blip r:embed="rId5">
            <a:extLst>
              <a:ext uri="{28A0092B-C50C-407E-A947-70E740481C1C}">
                <a14:useLocalDpi xmlns:a14="http://schemas.microsoft.com/office/drawing/2010/main" val="0"/>
              </a:ext>
            </a:extLst>
          </a:blip>
          <a:srcRect l="42265" t="10164"/>
          <a:stretch>
            <a:fillRect/>
          </a:stretch>
        </p:blipFill>
        <p:spPr bwMode="auto">
          <a:xfrm>
            <a:off x="4722815" y="1871663"/>
            <a:ext cx="4060825" cy="375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3016" name="TextBox 7">
            <a:extLst>
              <a:ext uri="{FF2B5EF4-FFF2-40B4-BE49-F238E27FC236}">
                <a16:creationId xmlns:a16="http://schemas.microsoft.com/office/drawing/2014/main" id="{512DC348-E551-7E4C-A809-F6375017FBDD}"/>
              </a:ext>
            </a:extLst>
          </p:cNvPr>
          <p:cNvSpPr txBox="1">
            <a:spLocks noChangeArrowheads="1"/>
          </p:cNvSpPr>
          <p:nvPr/>
        </p:nvSpPr>
        <p:spPr bwMode="auto">
          <a:xfrm>
            <a:off x="285752" y="5629275"/>
            <a:ext cx="4824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a:t>openEngineering Lab @ The Open University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821F59-97A8-C242-8607-61C4D680DB3F}"/>
              </a:ext>
            </a:extLst>
          </p:cNvPr>
          <p:cNvSpPr txBox="1"/>
          <p:nvPr/>
        </p:nvSpPr>
        <p:spPr>
          <a:xfrm>
            <a:off x="611560" y="1268762"/>
            <a:ext cx="7632700" cy="954107"/>
          </a:xfrm>
          <a:prstGeom prst="rect">
            <a:avLst/>
          </a:prstGeom>
          <a:noFill/>
        </p:spPr>
        <p:txBody>
          <a:bodyPr>
            <a:spAutoFit/>
          </a:bodyPr>
          <a:lstStyle/>
          <a:p>
            <a:pPr>
              <a:defRPr/>
            </a:pPr>
            <a:r>
              <a:rPr lang="en-GB" sz="3600" dirty="0">
                <a:solidFill>
                  <a:schemeClr val="accent5">
                    <a:lumMod val="75000"/>
                  </a:schemeClr>
                </a:solidFill>
                <a:cs typeface="Arial" panose="020B0604020202020204" pitchFamily="34" charset="0"/>
              </a:rPr>
              <a:t>Problem solving difficulty</a:t>
            </a:r>
          </a:p>
          <a:p>
            <a:pPr>
              <a:defRPr/>
            </a:pPr>
            <a:endParaRPr lang="en-GB" sz="2000" dirty="0"/>
          </a:p>
        </p:txBody>
      </p:sp>
      <p:sp>
        <p:nvSpPr>
          <p:cNvPr id="6" name="Triangle 5">
            <a:extLst>
              <a:ext uri="{FF2B5EF4-FFF2-40B4-BE49-F238E27FC236}">
                <a16:creationId xmlns:a16="http://schemas.microsoft.com/office/drawing/2014/main" id="{0485714E-9D6F-7640-AB31-4188334B42A6}"/>
              </a:ext>
            </a:extLst>
          </p:cNvPr>
          <p:cNvSpPr/>
          <p:nvPr/>
        </p:nvSpPr>
        <p:spPr>
          <a:xfrm>
            <a:off x="1043608" y="2780928"/>
            <a:ext cx="3744416" cy="2808312"/>
          </a:xfrm>
          <a:prstGeom prst="triangle">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riangle 6">
            <a:extLst>
              <a:ext uri="{FF2B5EF4-FFF2-40B4-BE49-F238E27FC236}">
                <a16:creationId xmlns:a16="http://schemas.microsoft.com/office/drawing/2014/main" id="{BEA66B14-5988-434C-8DBD-15FD8E02D4A0}"/>
              </a:ext>
            </a:extLst>
          </p:cNvPr>
          <p:cNvSpPr/>
          <p:nvPr/>
        </p:nvSpPr>
        <p:spPr>
          <a:xfrm rot="10800000">
            <a:off x="2915816" y="2780928"/>
            <a:ext cx="3744416" cy="2808312"/>
          </a:xfrm>
          <a:prstGeom prst="triangle">
            <a:avLst/>
          </a:prstGeom>
          <a:gradFill>
            <a:gsLst>
              <a:gs pos="0">
                <a:srgbClr val="FF0000"/>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8">
            <a:extLst>
              <a:ext uri="{FF2B5EF4-FFF2-40B4-BE49-F238E27FC236}">
                <a16:creationId xmlns:a16="http://schemas.microsoft.com/office/drawing/2014/main" id="{1BCD037C-E586-E944-B327-D6BA035783BC}"/>
              </a:ext>
            </a:extLst>
          </p:cNvPr>
          <p:cNvCxnSpPr/>
          <p:nvPr/>
        </p:nvCxnSpPr>
        <p:spPr>
          <a:xfrm>
            <a:off x="712147" y="5229200"/>
            <a:ext cx="62646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5DFF15F-7734-374F-ADC9-8B039F565912}"/>
              </a:ext>
            </a:extLst>
          </p:cNvPr>
          <p:cNvCxnSpPr/>
          <p:nvPr/>
        </p:nvCxnSpPr>
        <p:spPr>
          <a:xfrm>
            <a:off x="1439652" y="3212976"/>
            <a:ext cx="6264696"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FDFDC30-214A-864B-A665-DDFC786A1558}"/>
              </a:ext>
            </a:extLst>
          </p:cNvPr>
          <p:cNvSpPr txBox="1"/>
          <p:nvPr/>
        </p:nvSpPr>
        <p:spPr>
          <a:xfrm>
            <a:off x="1675358" y="5665931"/>
            <a:ext cx="6005170" cy="523220"/>
          </a:xfrm>
          <a:prstGeom prst="rect">
            <a:avLst/>
          </a:prstGeom>
          <a:noFill/>
        </p:spPr>
        <p:txBody>
          <a:bodyPr wrap="none" rtlCol="0">
            <a:spAutoFit/>
          </a:bodyPr>
          <a:lstStyle/>
          <a:p>
            <a:r>
              <a:rPr lang="en-US" sz="2800" dirty="0">
                <a:solidFill>
                  <a:srgbClr val="00B0F0"/>
                </a:solidFill>
              </a:rPr>
              <a:t>Procedural (solving exam questions)</a:t>
            </a:r>
          </a:p>
        </p:txBody>
      </p:sp>
      <p:sp>
        <p:nvSpPr>
          <p:cNvPr id="12" name="TextBox 11">
            <a:extLst>
              <a:ext uri="{FF2B5EF4-FFF2-40B4-BE49-F238E27FC236}">
                <a16:creationId xmlns:a16="http://schemas.microsoft.com/office/drawing/2014/main" id="{7ED8D015-8B1C-C144-AA6C-4256B2AA2C11}"/>
              </a:ext>
            </a:extLst>
          </p:cNvPr>
          <p:cNvSpPr txBox="1"/>
          <p:nvPr/>
        </p:nvSpPr>
        <p:spPr>
          <a:xfrm>
            <a:off x="3844497" y="2192021"/>
            <a:ext cx="4847802" cy="523220"/>
          </a:xfrm>
          <a:prstGeom prst="rect">
            <a:avLst/>
          </a:prstGeom>
          <a:noFill/>
        </p:spPr>
        <p:txBody>
          <a:bodyPr wrap="none" rtlCol="0">
            <a:spAutoFit/>
          </a:bodyPr>
          <a:lstStyle/>
          <a:p>
            <a:r>
              <a:rPr lang="en-US" sz="2800" dirty="0">
                <a:solidFill>
                  <a:srgbClr val="FF0000"/>
                </a:solidFill>
              </a:rPr>
              <a:t>Open-ended (digital creation)</a:t>
            </a:r>
          </a:p>
        </p:txBody>
      </p:sp>
      <p:cxnSp>
        <p:nvCxnSpPr>
          <p:cNvPr id="14" name="Straight Arrow Connector 13">
            <a:extLst>
              <a:ext uri="{FF2B5EF4-FFF2-40B4-BE49-F238E27FC236}">
                <a16:creationId xmlns:a16="http://schemas.microsoft.com/office/drawing/2014/main" id="{764497C4-392B-9D44-8FE4-FA8954C27AE5}"/>
              </a:ext>
            </a:extLst>
          </p:cNvPr>
          <p:cNvCxnSpPr/>
          <p:nvPr/>
        </p:nvCxnSpPr>
        <p:spPr>
          <a:xfrm flipV="1">
            <a:off x="5652122" y="3212976"/>
            <a:ext cx="1324723" cy="201622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30E9B4E-BC48-5B41-B86B-4B367E66E8BE}"/>
              </a:ext>
            </a:extLst>
          </p:cNvPr>
          <p:cNvSpPr txBox="1"/>
          <p:nvPr/>
        </p:nvSpPr>
        <p:spPr>
          <a:xfrm rot="18313282">
            <a:off x="6147811" y="4150692"/>
            <a:ext cx="1120820"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875549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id="{89D5BFAF-227D-5E47-BAE0-AF4D486FD6EF}"/>
              </a:ext>
            </a:extLst>
          </p:cNvPr>
          <p:cNvSpPr>
            <a:spLocks noChangeArrowheads="1"/>
          </p:cNvSpPr>
          <p:nvPr/>
        </p:nvSpPr>
        <p:spPr bwMode="auto">
          <a:xfrm>
            <a:off x="0" y="6508482"/>
            <a:ext cx="80212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sz="1600" dirty="0">
                <a:hlinkClick r:id="rId3"/>
              </a:rPr>
              <a:t>www.teaching-matters-blog.ed.ac.uk/learning-to-code-in-context/</a:t>
            </a:r>
            <a:endParaRPr lang="en-GB" altLang="en-US" sz="1600" dirty="0"/>
          </a:p>
        </p:txBody>
      </p:sp>
      <p:pic>
        <p:nvPicPr>
          <p:cNvPr id="13317" name="Picture 5">
            <a:extLst>
              <a:ext uri="{FF2B5EF4-FFF2-40B4-BE49-F238E27FC236}">
                <a16:creationId xmlns:a16="http://schemas.microsoft.com/office/drawing/2014/main" id="{58157F30-9BF0-6C43-999B-AC704EE2E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6625"/>
          <a:stretch>
            <a:fillRect/>
          </a:stretch>
        </p:blipFill>
        <p:spPr bwMode="auto">
          <a:xfrm>
            <a:off x="1187624" y="1124744"/>
            <a:ext cx="6768752" cy="505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B4C395-E6F4-B54C-9D39-AB01861FB8B0}"/>
              </a:ext>
            </a:extLst>
          </p:cNvPr>
          <p:cNvSpPr txBox="1"/>
          <p:nvPr/>
        </p:nvSpPr>
        <p:spPr>
          <a:xfrm>
            <a:off x="611560" y="1268762"/>
            <a:ext cx="7632700" cy="646331"/>
          </a:xfrm>
          <a:prstGeom prst="rect">
            <a:avLst/>
          </a:prstGeom>
          <a:noFill/>
        </p:spPr>
        <p:txBody>
          <a:bodyPr>
            <a:spAutoFit/>
          </a:bodyPr>
          <a:lstStyle/>
          <a:p>
            <a:pPr>
              <a:defRPr/>
            </a:pPr>
            <a:r>
              <a:rPr lang="en-GB" sz="3600" dirty="0">
                <a:solidFill>
                  <a:schemeClr val="accent5">
                    <a:lumMod val="75000"/>
                  </a:schemeClr>
                </a:solidFill>
                <a:cs typeface="Arial" panose="020B0604020202020204" pitchFamily="34" charset="0"/>
              </a:rPr>
              <a:t>Iterative design is time consuming</a:t>
            </a:r>
            <a:endParaRPr lang="en-GB" sz="2000" dirty="0"/>
          </a:p>
        </p:txBody>
      </p:sp>
      <p:grpSp>
        <p:nvGrpSpPr>
          <p:cNvPr id="13" name="Group 12">
            <a:extLst>
              <a:ext uri="{FF2B5EF4-FFF2-40B4-BE49-F238E27FC236}">
                <a16:creationId xmlns:a16="http://schemas.microsoft.com/office/drawing/2014/main" id="{60631803-C97F-384B-9577-1DAFD6CE222E}"/>
              </a:ext>
            </a:extLst>
          </p:cNvPr>
          <p:cNvGrpSpPr/>
          <p:nvPr/>
        </p:nvGrpSpPr>
        <p:grpSpPr>
          <a:xfrm>
            <a:off x="924061" y="2586635"/>
            <a:ext cx="7320199" cy="3002603"/>
            <a:chOff x="636177" y="4045855"/>
            <a:chExt cx="6413249" cy="1809684"/>
          </a:xfrm>
        </p:grpSpPr>
        <p:grpSp>
          <p:nvGrpSpPr>
            <p:cNvPr id="10" name="Group 9">
              <a:extLst>
                <a:ext uri="{FF2B5EF4-FFF2-40B4-BE49-F238E27FC236}">
                  <a16:creationId xmlns:a16="http://schemas.microsoft.com/office/drawing/2014/main" id="{AE409FAF-45CA-8F43-861B-86857CD83287}"/>
                </a:ext>
              </a:extLst>
            </p:cNvPr>
            <p:cNvGrpSpPr/>
            <p:nvPr/>
          </p:nvGrpSpPr>
          <p:grpSpPr>
            <a:xfrm rot="20553520">
              <a:off x="2104791" y="4045855"/>
              <a:ext cx="3411907" cy="1674188"/>
              <a:chOff x="2195736" y="4275092"/>
              <a:chExt cx="3411907" cy="1674188"/>
            </a:xfrm>
          </p:grpSpPr>
          <p:sp>
            <p:nvSpPr>
              <p:cNvPr id="3" name="Curved Up Arrow 2">
                <a:extLst>
                  <a:ext uri="{FF2B5EF4-FFF2-40B4-BE49-F238E27FC236}">
                    <a16:creationId xmlns:a16="http://schemas.microsoft.com/office/drawing/2014/main" id="{987FF9AB-B8DB-A547-8B76-B3E0B38F7A0F}"/>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Curved Up Arrow 3">
                <a:extLst>
                  <a:ext uri="{FF2B5EF4-FFF2-40B4-BE49-F238E27FC236}">
                    <a16:creationId xmlns:a16="http://schemas.microsoft.com/office/drawing/2014/main" id="{F2687848-C985-B845-926D-13CCC6232CAE}"/>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urved Up Arrow 4">
                <a:extLst>
                  <a:ext uri="{FF2B5EF4-FFF2-40B4-BE49-F238E27FC236}">
                    <a16:creationId xmlns:a16="http://schemas.microsoft.com/office/drawing/2014/main" id="{65855A18-828A-FB4B-A0E4-B209430DC99C}"/>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urved Up Arrow 5">
                <a:extLst>
                  <a:ext uri="{FF2B5EF4-FFF2-40B4-BE49-F238E27FC236}">
                    <a16:creationId xmlns:a16="http://schemas.microsoft.com/office/drawing/2014/main" id="{5EC5F6A3-69C1-C841-87F6-0E3135A2DB7D}"/>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Up Arrow 6">
                <a:extLst>
                  <a:ext uri="{FF2B5EF4-FFF2-40B4-BE49-F238E27FC236}">
                    <a16:creationId xmlns:a16="http://schemas.microsoft.com/office/drawing/2014/main" id="{25029F0B-4AD2-F446-A05A-087EC0C866C1}"/>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Up Arrow 7">
                <a:extLst>
                  <a:ext uri="{FF2B5EF4-FFF2-40B4-BE49-F238E27FC236}">
                    <a16:creationId xmlns:a16="http://schemas.microsoft.com/office/drawing/2014/main" id="{64C66908-1420-934B-ADB8-2A3AD7CBCCA0}"/>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11AD407C-14D7-6E41-AC84-142D7615A889}"/>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1" name="Right Arrow 10">
              <a:extLst>
                <a:ext uri="{FF2B5EF4-FFF2-40B4-BE49-F238E27FC236}">
                  <a16:creationId xmlns:a16="http://schemas.microsoft.com/office/drawing/2014/main" id="{EFC9D2CA-E8ED-3F44-BAF4-BA88BEEF2410}"/>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EDCF184-3D9D-9D46-9A54-548B40957E25}"/>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624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B4C395-E6F4-B54C-9D39-AB01861FB8B0}"/>
              </a:ext>
            </a:extLst>
          </p:cNvPr>
          <p:cNvSpPr txBox="1"/>
          <p:nvPr/>
        </p:nvSpPr>
        <p:spPr>
          <a:xfrm>
            <a:off x="611560" y="1268762"/>
            <a:ext cx="7632700" cy="646331"/>
          </a:xfrm>
          <a:prstGeom prst="rect">
            <a:avLst/>
          </a:prstGeom>
          <a:noFill/>
        </p:spPr>
        <p:txBody>
          <a:bodyPr>
            <a:spAutoFit/>
          </a:bodyPr>
          <a:lstStyle/>
          <a:p>
            <a:pPr>
              <a:defRPr/>
            </a:pPr>
            <a:r>
              <a:rPr lang="en-GB" sz="3600" dirty="0">
                <a:solidFill>
                  <a:schemeClr val="accent5">
                    <a:lumMod val="75000"/>
                  </a:schemeClr>
                </a:solidFill>
                <a:cs typeface="Arial" panose="020B0604020202020204" pitchFamily="34" charset="0"/>
              </a:rPr>
              <a:t>Iterative design is time consuming</a:t>
            </a:r>
            <a:endParaRPr lang="en-GB" sz="2000" dirty="0"/>
          </a:p>
        </p:txBody>
      </p:sp>
      <p:grpSp>
        <p:nvGrpSpPr>
          <p:cNvPr id="10" name="Group 9">
            <a:extLst>
              <a:ext uri="{FF2B5EF4-FFF2-40B4-BE49-F238E27FC236}">
                <a16:creationId xmlns:a16="http://schemas.microsoft.com/office/drawing/2014/main" id="{AE409FAF-45CA-8F43-861B-86857CD83287}"/>
              </a:ext>
            </a:extLst>
          </p:cNvPr>
          <p:cNvGrpSpPr/>
          <p:nvPr/>
        </p:nvGrpSpPr>
        <p:grpSpPr>
          <a:xfrm rot="20553520">
            <a:off x="2600364" y="2586635"/>
            <a:ext cx="3894413" cy="2777790"/>
            <a:chOff x="2195736" y="4275092"/>
            <a:chExt cx="3411907" cy="1674188"/>
          </a:xfrm>
        </p:grpSpPr>
        <p:sp>
          <p:nvSpPr>
            <p:cNvPr id="3" name="Curved Up Arrow 2">
              <a:extLst>
                <a:ext uri="{FF2B5EF4-FFF2-40B4-BE49-F238E27FC236}">
                  <a16:creationId xmlns:a16="http://schemas.microsoft.com/office/drawing/2014/main" id="{987FF9AB-B8DB-A547-8B76-B3E0B38F7A0F}"/>
                </a:ext>
              </a:extLst>
            </p:cNvPr>
            <p:cNvSpPr/>
            <p:nvPr/>
          </p:nvSpPr>
          <p:spPr>
            <a:xfrm>
              <a:off x="2195736" y="5229198"/>
              <a:ext cx="1728192" cy="720080"/>
            </a:xfrm>
            <a:prstGeom prst="curvedUpArrow">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Curved Up Arrow 3">
              <a:extLst>
                <a:ext uri="{FF2B5EF4-FFF2-40B4-BE49-F238E27FC236}">
                  <a16:creationId xmlns:a16="http://schemas.microsoft.com/office/drawing/2014/main" id="{F2687848-C985-B845-926D-13CCC6232CAE}"/>
                </a:ext>
              </a:extLst>
            </p:cNvPr>
            <p:cNvSpPr/>
            <p:nvPr/>
          </p:nvSpPr>
          <p:spPr>
            <a:xfrm rot="10800000">
              <a:off x="2771800" y="4275092"/>
              <a:ext cx="1152128" cy="720080"/>
            </a:xfrm>
            <a:prstGeom prst="curvedUpArrow">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urved Up Arrow 4">
              <a:extLst>
                <a:ext uri="{FF2B5EF4-FFF2-40B4-BE49-F238E27FC236}">
                  <a16:creationId xmlns:a16="http://schemas.microsoft.com/office/drawing/2014/main" id="{65855A18-828A-FB4B-A0E4-B209430DC99C}"/>
                </a:ext>
              </a:extLst>
            </p:cNvPr>
            <p:cNvSpPr/>
            <p:nvPr/>
          </p:nvSpPr>
          <p:spPr>
            <a:xfrm>
              <a:off x="2843808" y="5229198"/>
              <a:ext cx="1584176" cy="720080"/>
            </a:xfrm>
            <a:prstGeom prst="curvedUpArrow">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urved Up Arrow 5">
              <a:extLst>
                <a:ext uri="{FF2B5EF4-FFF2-40B4-BE49-F238E27FC236}">
                  <a16:creationId xmlns:a16="http://schemas.microsoft.com/office/drawing/2014/main" id="{5EC5F6A3-69C1-C841-87F6-0E3135A2DB7D}"/>
                </a:ext>
              </a:extLst>
            </p:cNvPr>
            <p:cNvSpPr/>
            <p:nvPr/>
          </p:nvSpPr>
          <p:spPr>
            <a:xfrm rot="10800000">
              <a:off x="3239511" y="4275093"/>
              <a:ext cx="1152128" cy="720080"/>
            </a:xfrm>
            <a:prstGeom prst="curvedUpArrow">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Up Arrow 6">
              <a:extLst>
                <a:ext uri="{FF2B5EF4-FFF2-40B4-BE49-F238E27FC236}">
                  <a16:creationId xmlns:a16="http://schemas.microsoft.com/office/drawing/2014/main" id="{25029F0B-4AD2-F446-A05A-087EC0C866C1}"/>
                </a:ext>
              </a:extLst>
            </p:cNvPr>
            <p:cNvSpPr/>
            <p:nvPr/>
          </p:nvSpPr>
          <p:spPr>
            <a:xfrm>
              <a:off x="3347864" y="5229200"/>
              <a:ext cx="1728192" cy="720080"/>
            </a:xfrm>
            <a:prstGeom prst="curvedUpArrow">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Up Arrow 7">
              <a:extLst>
                <a:ext uri="{FF2B5EF4-FFF2-40B4-BE49-F238E27FC236}">
                  <a16:creationId xmlns:a16="http://schemas.microsoft.com/office/drawing/2014/main" id="{64C66908-1420-934B-ADB8-2A3AD7CBCCA0}"/>
                </a:ext>
              </a:extLst>
            </p:cNvPr>
            <p:cNvSpPr/>
            <p:nvPr/>
          </p:nvSpPr>
          <p:spPr>
            <a:xfrm rot="10800000">
              <a:off x="3779913" y="4293096"/>
              <a:ext cx="1152128" cy="720080"/>
            </a:xfrm>
            <a:prstGeom prst="curvedUpArrow">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11AD407C-14D7-6E41-AC84-142D7615A889}"/>
                </a:ext>
              </a:extLst>
            </p:cNvPr>
            <p:cNvSpPr/>
            <p:nvPr/>
          </p:nvSpPr>
          <p:spPr>
            <a:xfrm>
              <a:off x="3879451" y="5229198"/>
              <a:ext cx="1728192" cy="720080"/>
            </a:xfrm>
            <a:prstGeom prst="curvedUpArrow">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1" name="Right Arrow 10">
            <a:extLst>
              <a:ext uri="{FF2B5EF4-FFF2-40B4-BE49-F238E27FC236}">
                <a16:creationId xmlns:a16="http://schemas.microsoft.com/office/drawing/2014/main" id="{EFC9D2CA-E8ED-3F44-BAF4-BA88BEEF2410}"/>
              </a:ext>
            </a:extLst>
          </p:cNvPr>
          <p:cNvSpPr/>
          <p:nvPr/>
        </p:nvSpPr>
        <p:spPr>
          <a:xfrm>
            <a:off x="924061" y="4466606"/>
            <a:ext cx="1688219" cy="1122632"/>
          </a:xfrm>
          <a:prstGeom prst="rightArrow">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EDCF184-3D9D-9D46-9A54-548B40957E25}"/>
              </a:ext>
            </a:extLst>
          </p:cNvPr>
          <p:cNvSpPr/>
          <p:nvPr/>
        </p:nvSpPr>
        <p:spPr>
          <a:xfrm>
            <a:off x="6556041" y="2747986"/>
            <a:ext cx="1688219" cy="1122632"/>
          </a:xfrm>
          <a:prstGeom prst="rightArrow">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F44D625E-C607-2044-9671-C2E4BCD488F4}"/>
              </a:ext>
            </a:extLst>
          </p:cNvPr>
          <p:cNvSpPr/>
          <p:nvPr/>
        </p:nvSpPr>
        <p:spPr>
          <a:xfrm>
            <a:off x="924060" y="4466606"/>
            <a:ext cx="1688219" cy="1122632"/>
          </a:xfrm>
          <a:prstGeom prst="rightArrow">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7281002-E5D2-A243-B8A5-C7B06BEDC7F7}"/>
              </a:ext>
            </a:extLst>
          </p:cNvPr>
          <p:cNvGrpSpPr/>
          <p:nvPr/>
        </p:nvGrpSpPr>
        <p:grpSpPr>
          <a:xfrm>
            <a:off x="8144507" y="1899044"/>
            <a:ext cx="235552" cy="4163299"/>
            <a:chOff x="8526989" y="1925574"/>
            <a:chExt cx="235552" cy="4163299"/>
          </a:xfrm>
        </p:grpSpPr>
        <p:sp>
          <p:nvSpPr>
            <p:cNvPr id="16" name="Oval 15">
              <a:extLst>
                <a:ext uri="{FF2B5EF4-FFF2-40B4-BE49-F238E27FC236}">
                  <a16:creationId xmlns:a16="http://schemas.microsoft.com/office/drawing/2014/main" id="{08F86C7A-FACF-1F44-89AB-736BF79BB853}"/>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38C5281-D718-7D4D-AE7F-F46BB3884124}"/>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209AF0AC-CBA6-1440-922E-FA9E2969CDE6}"/>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a:extLst>
              <a:ext uri="{FF2B5EF4-FFF2-40B4-BE49-F238E27FC236}">
                <a16:creationId xmlns:a16="http://schemas.microsoft.com/office/drawing/2014/main" id="{D3198ADE-A500-834D-9A66-7BCE2FA11480}"/>
              </a:ext>
            </a:extLst>
          </p:cNvPr>
          <p:cNvSpPr/>
          <p:nvPr/>
        </p:nvSpPr>
        <p:spPr>
          <a:xfrm rot="21397340">
            <a:off x="2609737" y="4673507"/>
            <a:ext cx="3944837" cy="476867"/>
          </a:xfrm>
          <a:prstGeom prst="rightArrow">
            <a:avLst/>
          </a:prstGeom>
          <a:gradFill>
            <a:gsLst>
              <a:gs pos="0">
                <a:schemeClr val="accent2">
                  <a:lumMod val="60000"/>
                  <a:lumOff val="40000"/>
                </a:schemeClr>
              </a:gs>
              <a:gs pos="10000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4AAC4281-D483-9E45-B9D8-56480763078E}"/>
              </a:ext>
            </a:extLst>
          </p:cNvPr>
          <p:cNvSpPr/>
          <p:nvPr/>
        </p:nvSpPr>
        <p:spPr>
          <a:xfrm>
            <a:off x="6531720" y="4260273"/>
            <a:ext cx="1688219" cy="1122632"/>
          </a:xfrm>
          <a:prstGeom prst="rightArrow">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93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0"/>
                                        </p:tgtEl>
                                      </p:cBhvr>
                                      <p:by x="25000" y="25000"/>
                                    </p:animScale>
                                  </p:childTnLst>
                                </p:cTn>
                              </p:par>
                              <p:par>
                                <p:cTn id="7" presetID="0" presetClass="path" presetSubtype="0" accel="50000" decel="50000" fill="hold" nodeType="withEffect">
                                  <p:stCondLst>
                                    <p:cond delay="0"/>
                                  </p:stCondLst>
                                  <p:childTnLst>
                                    <p:animMotion origin="layout" path="M 0 0 L -0.40955 -0.23102 " pathEditMode="relative" ptsTypes="AA">
                                      <p:cBhvr>
                                        <p:cTn id="8" dur="2000" fill="hold"/>
                                        <p:tgtEl>
                                          <p:spTgt spid="10"/>
                                        </p:tgtEl>
                                        <p:attrNameLst>
                                          <p:attrName>ppt_x</p:attrName>
                                          <p:attrName>ppt_y</p:attrName>
                                        </p:attrNameLst>
                                      </p:cBhvr>
                                    </p:animMotion>
                                  </p:childTnLst>
                                </p:cTn>
                              </p:par>
                            </p:childTnLst>
                          </p:cTn>
                        </p:par>
                        <p:par>
                          <p:cTn id="9" fill="hold">
                            <p:stCondLst>
                              <p:cond delay="2000"/>
                            </p:stCondLst>
                            <p:childTnLst>
                              <p:par>
                                <p:cTn id="10" presetID="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1"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25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500"/>
                            </p:stCondLst>
                            <p:childTnLst>
                              <p:par>
                                <p:cTn id="21" presetID="9" presetClass="exit" presetSubtype="0" fill="hold" grpId="0" nodeType="afterEffect">
                                  <p:stCondLst>
                                    <p:cond delay="0"/>
                                  </p:stCondLst>
                                  <p:childTnLst>
                                    <p:animEffect transition="out" filter="dissolve">
                                      <p:cBhvr>
                                        <p:cTn id="22" dur="2000"/>
                                        <p:tgtEl>
                                          <p:spTgt spid="12"/>
                                        </p:tgtEl>
                                      </p:cBhvr>
                                    </p:animEffect>
                                    <p:set>
                                      <p:cBhvr>
                                        <p:cTn id="23"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602DEB6-B8B6-DA49-A3D4-002AD8768F5F}"/>
              </a:ext>
            </a:extLst>
          </p:cNvPr>
          <p:cNvGrpSpPr/>
          <p:nvPr/>
        </p:nvGrpSpPr>
        <p:grpSpPr>
          <a:xfrm>
            <a:off x="8144507" y="2009611"/>
            <a:ext cx="235552" cy="4163299"/>
            <a:chOff x="8526989" y="1925574"/>
            <a:chExt cx="235552" cy="4163299"/>
          </a:xfrm>
        </p:grpSpPr>
        <p:sp>
          <p:nvSpPr>
            <p:cNvPr id="19" name="Oval 18">
              <a:extLst>
                <a:ext uri="{FF2B5EF4-FFF2-40B4-BE49-F238E27FC236}">
                  <a16:creationId xmlns:a16="http://schemas.microsoft.com/office/drawing/2014/main" id="{1E7F3F14-48C9-D643-BB1C-EFE5CECBB8B1}"/>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615D420-E12E-BD4F-B3ED-00A77E8D4FC7}"/>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D5359EE4-A27E-AE43-9E87-9D3EA8BDBBAB}"/>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92F0120-81BC-1C40-B0BB-BC149EDB04A2}"/>
              </a:ext>
            </a:extLst>
          </p:cNvPr>
          <p:cNvGrpSpPr/>
          <p:nvPr/>
        </p:nvGrpSpPr>
        <p:grpSpPr>
          <a:xfrm>
            <a:off x="8130200" y="2002005"/>
            <a:ext cx="235552" cy="4163299"/>
            <a:chOff x="8526989" y="1925574"/>
            <a:chExt cx="235552" cy="4163299"/>
          </a:xfrm>
        </p:grpSpPr>
        <p:sp>
          <p:nvSpPr>
            <p:cNvPr id="23" name="Oval 22">
              <a:extLst>
                <a:ext uri="{FF2B5EF4-FFF2-40B4-BE49-F238E27FC236}">
                  <a16:creationId xmlns:a16="http://schemas.microsoft.com/office/drawing/2014/main" id="{F3CF83E9-CE35-6045-A28F-B543A6C1A201}"/>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ED58CDC-94D2-0849-9062-E7D01813FA30}"/>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FBF1C1A1-F856-7940-85AE-82F00F489213}"/>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9A4ECAB8-526D-D143-A1FC-7FF48D263CA7}"/>
              </a:ext>
            </a:extLst>
          </p:cNvPr>
          <p:cNvGrpSpPr/>
          <p:nvPr/>
        </p:nvGrpSpPr>
        <p:grpSpPr>
          <a:xfrm>
            <a:off x="8135496" y="2011632"/>
            <a:ext cx="235552" cy="4163299"/>
            <a:chOff x="8526989" y="1925574"/>
            <a:chExt cx="235552" cy="4163299"/>
          </a:xfrm>
        </p:grpSpPr>
        <p:sp>
          <p:nvSpPr>
            <p:cNvPr id="31" name="Oval 30">
              <a:extLst>
                <a:ext uri="{FF2B5EF4-FFF2-40B4-BE49-F238E27FC236}">
                  <a16:creationId xmlns:a16="http://schemas.microsoft.com/office/drawing/2014/main" id="{557FB964-E137-3A4B-9657-F9E4AF7F27DB}"/>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DFE08A70-CAD9-A444-B758-65FB68B9BB09}"/>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24F0D0EC-3B82-A249-AFED-451062F8EA5E}"/>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AFB62FD-DFBA-2B4B-957D-553925CBCDAC}"/>
              </a:ext>
            </a:extLst>
          </p:cNvPr>
          <p:cNvGrpSpPr/>
          <p:nvPr/>
        </p:nvGrpSpPr>
        <p:grpSpPr>
          <a:xfrm>
            <a:off x="8133429" y="2007688"/>
            <a:ext cx="235552" cy="4163299"/>
            <a:chOff x="8526989" y="1925574"/>
            <a:chExt cx="235552" cy="4163299"/>
          </a:xfrm>
        </p:grpSpPr>
        <p:sp>
          <p:nvSpPr>
            <p:cNvPr id="27" name="Oval 26">
              <a:extLst>
                <a:ext uri="{FF2B5EF4-FFF2-40B4-BE49-F238E27FC236}">
                  <a16:creationId xmlns:a16="http://schemas.microsoft.com/office/drawing/2014/main" id="{3837A51E-F51B-8E46-A340-52C9FC5AF97A}"/>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80FA00EA-F7DB-BE4C-A810-93CDEE53574D}"/>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01EDC9A2-D9B4-4F47-80E3-159FAA95465C}"/>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FB4C395-E6F4-B54C-9D39-AB01861FB8B0}"/>
              </a:ext>
            </a:extLst>
          </p:cNvPr>
          <p:cNvSpPr txBox="1"/>
          <p:nvPr/>
        </p:nvSpPr>
        <p:spPr>
          <a:xfrm>
            <a:off x="611560" y="1268762"/>
            <a:ext cx="7632700" cy="646331"/>
          </a:xfrm>
          <a:prstGeom prst="rect">
            <a:avLst/>
          </a:prstGeom>
          <a:noFill/>
        </p:spPr>
        <p:txBody>
          <a:bodyPr>
            <a:spAutoFit/>
          </a:bodyPr>
          <a:lstStyle/>
          <a:p>
            <a:pPr>
              <a:defRPr/>
            </a:pPr>
            <a:r>
              <a:rPr lang="en-GB" sz="3600" dirty="0">
                <a:solidFill>
                  <a:schemeClr val="accent5">
                    <a:lumMod val="75000"/>
                  </a:schemeClr>
                </a:solidFill>
                <a:cs typeface="Arial" panose="020B0604020202020204" pitchFamily="34" charset="0"/>
              </a:rPr>
              <a:t>Assess on process not outcome?</a:t>
            </a:r>
            <a:endParaRPr lang="en-GB" sz="2000" dirty="0"/>
          </a:p>
        </p:txBody>
      </p:sp>
      <p:grpSp>
        <p:nvGrpSpPr>
          <p:cNvPr id="13" name="Group 12">
            <a:extLst>
              <a:ext uri="{FF2B5EF4-FFF2-40B4-BE49-F238E27FC236}">
                <a16:creationId xmlns:a16="http://schemas.microsoft.com/office/drawing/2014/main" id="{60631803-C97F-384B-9577-1DAFD6CE222E}"/>
              </a:ext>
            </a:extLst>
          </p:cNvPr>
          <p:cNvGrpSpPr/>
          <p:nvPr/>
        </p:nvGrpSpPr>
        <p:grpSpPr>
          <a:xfrm>
            <a:off x="924061" y="2586635"/>
            <a:ext cx="7320199" cy="3002603"/>
            <a:chOff x="636177" y="4045855"/>
            <a:chExt cx="6413249" cy="1809684"/>
          </a:xfrm>
        </p:grpSpPr>
        <p:grpSp>
          <p:nvGrpSpPr>
            <p:cNvPr id="10" name="Group 9">
              <a:extLst>
                <a:ext uri="{FF2B5EF4-FFF2-40B4-BE49-F238E27FC236}">
                  <a16:creationId xmlns:a16="http://schemas.microsoft.com/office/drawing/2014/main" id="{AE409FAF-45CA-8F43-861B-86857CD83287}"/>
                </a:ext>
              </a:extLst>
            </p:cNvPr>
            <p:cNvGrpSpPr/>
            <p:nvPr/>
          </p:nvGrpSpPr>
          <p:grpSpPr>
            <a:xfrm rot="20553520">
              <a:off x="2104791" y="4045855"/>
              <a:ext cx="3411907" cy="1674188"/>
              <a:chOff x="2195736" y="4275092"/>
              <a:chExt cx="3411907" cy="1674188"/>
            </a:xfrm>
          </p:grpSpPr>
          <p:sp>
            <p:nvSpPr>
              <p:cNvPr id="3" name="Curved Up Arrow 2">
                <a:extLst>
                  <a:ext uri="{FF2B5EF4-FFF2-40B4-BE49-F238E27FC236}">
                    <a16:creationId xmlns:a16="http://schemas.microsoft.com/office/drawing/2014/main" id="{987FF9AB-B8DB-A547-8B76-B3E0B38F7A0F}"/>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Curved Up Arrow 3">
                <a:extLst>
                  <a:ext uri="{FF2B5EF4-FFF2-40B4-BE49-F238E27FC236}">
                    <a16:creationId xmlns:a16="http://schemas.microsoft.com/office/drawing/2014/main" id="{F2687848-C985-B845-926D-13CCC6232CAE}"/>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urved Up Arrow 4">
                <a:extLst>
                  <a:ext uri="{FF2B5EF4-FFF2-40B4-BE49-F238E27FC236}">
                    <a16:creationId xmlns:a16="http://schemas.microsoft.com/office/drawing/2014/main" id="{65855A18-828A-FB4B-A0E4-B209430DC99C}"/>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urved Up Arrow 5">
                <a:extLst>
                  <a:ext uri="{FF2B5EF4-FFF2-40B4-BE49-F238E27FC236}">
                    <a16:creationId xmlns:a16="http://schemas.microsoft.com/office/drawing/2014/main" id="{5EC5F6A3-69C1-C841-87F6-0E3135A2DB7D}"/>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Up Arrow 6">
                <a:extLst>
                  <a:ext uri="{FF2B5EF4-FFF2-40B4-BE49-F238E27FC236}">
                    <a16:creationId xmlns:a16="http://schemas.microsoft.com/office/drawing/2014/main" id="{25029F0B-4AD2-F446-A05A-087EC0C866C1}"/>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Up Arrow 7">
                <a:extLst>
                  <a:ext uri="{FF2B5EF4-FFF2-40B4-BE49-F238E27FC236}">
                    <a16:creationId xmlns:a16="http://schemas.microsoft.com/office/drawing/2014/main" id="{64C66908-1420-934B-ADB8-2A3AD7CBCCA0}"/>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11AD407C-14D7-6E41-AC84-142D7615A889}"/>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1" name="Right Arrow 10">
              <a:extLst>
                <a:ext uri="{FF2B5EF4-FFF2-40B4-BE49-F238E27FC236}">
                  <a16:creationId xmlns:a16="http://schemas.microsoft.com/office/drawing/2014/main" id="{EFC9D2CA-E8ED-3F44-BAF4-BA88BEEF2410}"/>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EDCF184-3D9D-9D46-9A54-548B40957E25}"/>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57FA263-EBFB-294F-9396-EE12F904F2FE}"/>
              </a:ext>
            </a:extLst>
          </p:cNvPr>
          <p:cNvGrpSpPr/>
          <p:nvPr/>
        </p:nvGrpSpPr>
        <p:grpSpPr>
          <a:xfrm>
            <a:off x="8144507" y="2002005"/>
            <a:ext cx="235552" cy="4163299"/>
            <a:chOff x="8526989" y="1925574"/>
            <a:chExt cx="235552" cy="4163299"/>
          </a:xfrm>
        </p:grpSpPr>
        <p:sp>
          <p:nvSpPr>
            <p:cNvPr id="15" name="Oval 14">
              <a:extLst>
                <a:ext uri="{FF2B5EF4-FFF2-40B4-BE49-F238E27FC236}">
                  <a16:creationId xmlns:a16="http://schemas.microsoft.com/office/drawing/2014/main" id="{B15CECF3-B302-DB45-B0D3-70DD734144EB}"/>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FD8476C-5B83-1A4B-B4BA-2942DBD15D91}"/>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9A05043C-ABDB-2747-9D27-9E61A1036226}"/>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431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053 7.40741E-7 L -0.51458 0.00116 " pathEditMode="relative" ptsTypes="AA">
                                      <p:cBhvr>
                                        <p:cTn id="6" dur="2000" fill="hold"/>
                                        <p:tgtEl>
                                          <p:spTgt spid="30"/>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0.00087 0.00046 L -0.46459 0.00162 " pathEditMode="relative" ptsTypes="AA">
                                      <p:cBhvr>
                                        <p:cTn id="9" dur="2000" fill="hold"/>
                                        <p:tgtEl>
                                          <p:spTgt spid="26"/>
                                        </p:tgtEl>
                                        <p:attrNameLst>
                                          <p:attrName>ppt_x</p:attrName>
                                          <p:attrName>ppt_y</p:attrName>
                                        </p:attrNameLst>
                                      </p:cBhvr>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0.00052 0.00116 L -0.3934 0.00232 " pathEditMode="relative" ptsTypes="AA">
                                      <p:cBhvr>
                                        <p:cTn id="12" dur="2000" fill="hold"/>
                                        <p:tgtEl>
                                          <p:spTgt spid="22"/>
                                        </p:tgtEl>
                                        <p:attrNameLst>
                                          <p:attrName>ppt_x</p:attrName>
                                          <p:attrName>ppt_y</p:attrName>
                                        </p:attrNameLst>
                                      </p:cBhvr>
                                    </p:animMotion>
                                  </p:childTnLst>
                                </p:cTn>
                              </p:par>
                            </p:childTnLst>
                          </p:cTn>
                        </p:par>
                        <p:par>
                          <p:cTn id="13" fill="hold">
                            <p:stCondLst>
                              <p:cond delay="6000"/>
                            </p:stCondLst>
                            <p:childTnLst>
                              <p:par>
                                <p:cTn id="14" presetID="0" presetClass="path" presetSubtype="0" accel="50000" decel="50000" fill="hold" nodeType="afterEffect">
                                  <p:stCondLst>
                                    <p:cond delay="0"/>
                                  </p:stCondLst>
                                  <p:childTnLst>
                                    <p:animMotion origin="layout" path="M 3.05556E-6 -2.96296E-6 L -0.31962 0.00162 " pathEditMode="relative" rAng="0" ptsTypes="AA">
                                      <p:cBhvr>
                                        <p:cTn id="15" dur="2000" fill="hold"/>
                                        <p:tgtEl>
                                          <p:spTgt spid="18"/>
                                        </p:tgtEl>
                                        <p:attrNameLst>
                                          <p:attrName>ppt_x</p:attrName>
                                          <p:attrName>ppt_y</p:attrName>
                                        </p:attrNameLst>
                                      </p:cBhvr>
                                      <p:rCtr x="-15990" y="69"/>
                                    </p:animMotion>
                                  </p:childTnLst>
                                </p:cTn>
                              </p:par>
                            </p:childTnLst>
                          </p:cTn>
                        </p:par>
                        <p:par>
                          <p:cTn id="16" fill="hold">
                            <p:stCondLst>
                              <p:cond delay="8000"/>
                            </p:stCondLst>
                            <p:childTnLst>
                              <p:par>
                                <p:cTn id="17" presetID="0" presetClass="path" presetSubtype="0" accel="50000" decel="50000" fill="hold" nodeType="afterEffect">
                                  <p:stCondLst>
                                    <p:cond delay="0"/>
                                  </p:stCondLst>
                                  <p:childTnLst>
                                    <p:animMotion origin="layout" path="M 4.72222E-6 2.22222E-6 L -0.22083 0.00301 " pathEditMode="relative" rAng="0" ptsTypes="AA">
                                      <p:cBhvr>
                                        <p:cTn id="18" dur="2000" fill="hold"/>
                                        <p:tgtEl>
                                          <p:spTgt spid="14"/>
                                        </p:tgtEl>
                                        <p:attrNameLst>
                                          <p:attrName>ppt_x</p:attrName>
                                          <p:attrName>ppt_y</p:attrName>
                                        </p:attrNameLst>
                                      </p:cBhvr>
                                      <p:rCtr x="-10938" y="-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602DEB6-B8B6-DA49-A3D4-002AD8768F5F}"/>
              </a:ext>
            </a:extLst>
          </p:cNvPr>
          <p:cNvGrpSpPr/>
          <p:nvPr/>
        </p:nvGrpSpPr>
        <p:grpSpPr>
          <a:xfrm>
            <a:off x="8144507" y="2009611"/>
            <a:ext cx="235552" cy="4163299"/>
            <a:chOff x="8526989" y="1925574"/>
            <a:chExt cx="235552" cy="4163299"/>
          </a:xfrm>
        </p:grpSpPr>
        <p:sp>
          <p:nvSpPr>
            <p:cNvPr id="19" name="Oval 18">
              <a:extLst>
                <a:ext uri="{FF2B5EF4-FFF2-40B4-BE49-F238E27FC236}">
                  <a16:creationId xmlns:a16="http://schemas.microsoft.com/office/drawing/2014/main" id="{1E7F3F14-48C9-D643-BB1C-EFE5CECBB8B1}"/>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615D420-E12E-BD4F-B3ED-00A77E8D4FC7}"/>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D5359EE4-A27E-AE43-9E87-9D3EA8BDBBAB}"/>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92F0120-81BC-1C40-B0BB-BC149EDB04A2}"/>
              </a:ext>
            </a:extLst>
          </p:cNvPr>
          <p:cNvGrpSpPr/>
          <p:nvPr/>
        </p:nvGrpSpPr>
        <p:grpSpPr>
          <a:xfrm>
            <a:off x="8157357" y="2019238"/>
            <a:ext cx="235552" cy="4163299"/>
            <a:chOff x="8526989" y="1925574"/>
            <a:chExt cx="235552" cy="4163299"/>
          </a:xfrm>
        </p:grpSpPr>
        <p:sp>
          <p:nvSpPr>
            <p:cNvPr id="23" name="Oval 22">
              <a:extLst>
                <a:ext uri="{FF2B5EF4-FFF2-40B4-BE49-F238E27FC236}">
                  <a16:creationId xmlns:a16="http://schemas.microsoft.com/office/drawing/2014/main" id="{F3CF83E9-CE35-6045-A28F-B543A6C1A201}"/>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ED58CDC-94D2-0849-9062-E7D01813FA30}"/>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FBF1C1A1-F856-7940-85AE-82F00F489213}"/>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9A4ECAB8-526D-D143-A1FC-7FF48D263CA7}"/>
              </a:ext>
            </a:extLst>
          </p:cNvPr>
          <p:cNvGrpSpPr/>
          <p:nvPr/>
        </p:nvGrpSpPr>
        <p:grpSpPr>
          <a:xfrm>
            <a:off x="3823221" y="2075385"/>
            <a:ext cx="235552" cy="4163299"/>
            <a:chOff x="8526989" y="1925574"/>
            <a:chExt cx="235552" cy="4163299"/>
          </a:xfrm>
        </p:grpSpPr>
        <p:sp>
          <p:nvSpPr>
            <p:cNvPr id="31" name="Oval 30">
              <a:extLst>
                <a:ext uri="{FF2B5EF4-FFF2-40B4-BE49-F238E27FC236}">
                  <a16:creationId xmlns:a16="http://schemas.microsoft.com/office/drawing/2014/main" id="{557FB964-E137-3A4B-9657-F9E4AF7F27DB}"/>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DFE08A70-CAD9-A444-B758-65FB68B9BB09}"/>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24F0D0EC-3B82-A249-AFED-451062F8EA5E}"/>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AFB62FD-DFBA-2B4B-957D-553925CBCDAC}"/>
              </a:ext>
            </a:extLst>
          </p:cNvPr>
          <p:cNvGrpSpPr/>
          <p:nvPr/>
        </p:nvGrpSpPr>
        <p:grpSpPr>
          <a:xfrm>
            <a:off x="2482810" y="2108579"/>
            <a:ext cx="235552" cy="4163299"/>
            <a:chOff x="8526989" y="1925574"/>
            <a:chExt cx="235552" cy="4163299"/>
          </a:xfrm>
        </p:grpSpPr>
        <p:sp>
          <p:nvSpPr>
            <p:cNvPr id="27" name="Oval 26">
              <a:extLst>
                <a:ext uri="{FF2B5EF4-FFF2-40B4-BE49-F238E27FC236}">
                  <a16:creationId xmlns:a16="http://schemas.microsoft.com/office/drawing/2014/main" id="{3837A51E-F51B-8E46-A340-52C9FC5AF97A}"/>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80FA00EA-F7DB-BE4C-A810-93CDEE53574D}"/>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01EDC9A2-D9B4-4F47-80E3-159FAA95465C}"/>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FB4C395-E6F4-B54C-9D39-AB01861FB8B0}"/>
              </a:ext>
            </a:extLst>
          </p:cNvPr>
          <p:cNvSpPr txBox="1"/>
          <p:nvPr/>
        </p:nvSpPr>
        <p:spPr>
          <a:xfrm>
            <a:off x="611560" y="1268762"/>
            <a:ext cx="8424936" cy="646331"/>
          </a:xfrm>
          <a:prstGeom prst="rect">
            <a:avLst/>
          </a:prstGeom>
          <a:noFill/>
        </p:spPr>
        <p:txBody>
          <a:bodyPr wrap="square">
            <a:spAutoFit/>
          </a:bodyPr>
          <a:lstStyle/>
          <a:p>
            <a:pPr>
              <a:defRPr/>
            </a:pPr>
            <a:r>
              <a:rPr lang="en-GB" sz="3600" dirty="0">
                <a:solidFill>
                  <a:schemeClr val="accent5">
                    <a:lumMod val="75000"/>
                  </a:schemeClr>
                </a:solidFill>
                <a:cs typeface="Arial" panose="020B0604020202020204" pitchFamily="34" charset="0"/>
              </a:rPr>
              <a:t>Practical course constraints led to this:</a:t>
            </a:r>
            <a:endParaRPr lang="en-GB" sz="2000" dirty="0"/>
          </a:p>
        </p:txBody>
      </p:sp>
      <p:grpSp>
        <p:nvGrpSpPr>
          <p:cNvPr id="13" name="Group 12">
            <a:extLst>
              <a:ext uri="{FF2B5EF4-FFF2-40B4-BE49-F238E27FC236}">
                <a16:creationId xmlns:a16="http://schemas.microsoft.com/office/drawing/2014/main" id="{60631803-C97F-384B-9577-1DAFD6CE222E}"/>
              </a:ext>
            </a:extLst>
          </p:cNvPr>
          <p:cNvGrpSpPr/>
          <p:nvPr/>
        </p:nvGrpSpPr>
        <p:grpSpPr>
          <a:xfrm>
            <a:off x="323529" y="5276991"/>
            <a:ext cx="1368148" cy="646331"/>
            <a:chOff x="636177" y="4045855"/>
            <a:chExt cx="6413249" cy="1809684"/>
          </a:xfrm>
        </p:grpSpPr>
        <p:grpSp>
          <p:nvGrpSpPr>
            <p:cNvPr id="10" name="Group 9">
              <a:extLst>
                <a:ext uri="{FF2B5EF4-FFF2-40B4-BE49-F238E27FC236}">
                  <a16:creationId xmlns:a16="http://schemas.microsoft.com/office/drawing/2014/main" id="{AE409FAF-45CA-8F43-861B-86857CD83287}"/>
                </a:ext>
              </a:extLst>
            </p:cNvPr>
            <p:cNvGrpSpPr/>
            <p:nvPr/>
          </p:nvGrpSpPr>
          <p:grpSpPr>
            <a:xfrm rot="20553520">
              <a:off x="2104791" y="4045855"/>
              <a:ext cx="3411907" cy="1674188"/>
              <a:chOff x="2195736" y="4275092"/>
              <a:chExt cx="3411907" cy="1674188"/>
            </a:xfrm>
          </p:grpSpPr>
          <p:sp>
            <p:nvSpPr>
              <p:cNvPr id="3" name="Curved Up Arrow 2">
                <a:extLst>
                  <a:ext uri="{FF2B5EF4-FFF2-40B4-BE49-F238E27FC236}">
                    <a16:creationId xmlns:a16="http://schemas.microsoft.com/office/drawing/2014/main" id="{987FF9AB-B8DB-A547-8B76-B3E0B38F7A0F}"/>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Curved Up Arrow 3">
                <a:extLst>
                  <a:ext uri="{FF2B5EF4-FFF2-40B4-BE49-F238E27FC236}">
                    <a16:creationId xmlns:a16="http://schemas.microsoft.com/office/drawing/2014/main" id="{F2687848-C985-B845-926D-13CCC6232CAE}"/>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urved Up Arrow 4">
                <a:extLst>
                  <a:ext uri="{FF2B5EF4-FFF2-40B4-BE49-F238E27FC236}">
                    <a16:creationId xmlns:a16="http://schemas.microsoft.com/office/drawing/2014/main" id="{65855A18-828A-FB4B-A0E4-B209430DC99C}"/>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urved Up Arrow 5">
                <a:extLst>
                  <a:ext uri="{FF2B5EF4-FFF2-40B4-BE49-F238E27FC236}">
                    <a16:creationId xmlns:a16="http://schemas.microsoft.com/office/drawing/2014/main" id="{5EC5F6A3-69C1-C841-87F6-0E3135A2DB7D}"/>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Up Arrow 6">
                <a:extLst>
                  <a:ext uri="{FF2B5EF4-FFF2-40B4-BE49-F238E27FC236}">
                    <a16:creationId xmlns:a16="http://schemas.microsoft.com/office/drawing/2014/main" id="{25029F0B-4AD2-F446-A05A-087EC0C866C1}"/>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Up Arrow 7">
                <a:extLst>
                  <a:ext uri="{FF2B5EF4-FFF2-40B4-BE49-F238E27FC236}">
                    <a16:creationId xmlns:a16="http://schemas.microsoft.com/office/drawing/2014/main" id="{64C66908-1420-934B-ADB8-2A3AD7CBCCA0}"/>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11AD407C-14D7-6E41-AC84-142D7615A889}"/>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1" name="Right Arrow 10">
              <a:extLst>
                <a:ext uri="{FF2B5EF4-FFF2-40B4-BE49-F238E27FC236}">
                  <a16:creationId xmlns:a16="http://schemas.microsoft.com/office/drawing/2014/main" id="{EFC9D2CA-E8ED-3F44-BAF4-BA88BEEF2410}"/>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EDCF184-3D9D-9D46-9A54-548B40957E25}"/>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57FA263-EBFB-294F-9396-EE12F904F2FE}"/>
              </a:ext>
            </a:extLst>
          </p:cNvPr>
          <p:cNvGrpSpPr/>
          <p:nvPr/>
        </p:nvGrpSpPr>
        <p:grpSpPr>
          <a:xfrm>
            <a:off x="1394607" y="2120002"/>
            <a:ext cx="235552" cy="4163299"/>
            <a:chOff x="8526989" y="1925574"/>
            <a:chExt cx="235552" cy="4163299"/>
          </a:xfrm>
        </p:grpSpPr>
        <p:sp>
          <p:nvSpPr>
            <p:cNvPr id="15" name="Oval 14">
              <a:extLst>
                <a:ext uri="{FF2B5EF4-FFF2-40B4-BE49-F238E27FC236}">
                  <a16:creationId xmlns:a16="http://schemas.microsoft.com/office/drawing/2014/main" id="{B15CECF3-B302-DB45-B0D3-70DD734144EB}"/>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FD8476C-5B83-1A4B-B4BA-2942DBD15D91}"/>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9A05043C-ABDB-2747-9D27-9E61A1036226}"/>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C05E9471-2421-7A4C-A19C-A04EB7E35282}"/>
              </a:ext>
            </a:extLst>
          </p:cNvPr>
          <p:cNvGrpSpPr/>
          <p:nvPr/>
        </p:nvGrpSpPr>
        <p:grpSpPr>
          <a:xfrm>
            <a:off x="1370311" y="4906078"/>
            <a:ext cx="1368148" cy="646331"/>
            <a:chOff x="636177" y="4045855"/>
            <a:chExt cx="6413249" cy="1809684"/>
          </a:xfrm>
        </p:grpSpPr>
        <p:grpSp>
          <p:nvGrpSpPr>
            <p:cNvPr id="68" name="Group 67">
              <a:extLst>
                <a:ext uri="{FF2B5EF4-FFF2-40B4-BE49-F238E27FC236}">
                  <a16:creationId xmlns:a16="http://schemas.microsoft.com/office/drawing/2014/main" id="{5C2AF01E-74D3-514B-BE72-BF3A469EDAE2}"/>
                </a:ext>
              </a:extLst>
            </p:cNvPr>
            <p:cNvGrpSpPr/>
            <p:nvPr/>
          </p:nvGrpSpPr>
          <p:grpSpPr>
            <a:xfrm rot="20553520">
              <a:off x="2104791" y="4045855"/>
              <a:ext cx="3411907" cy="1674188"/>
              <a:chOff x="2195736" y="4275092"/>
              <a:chExt cx="3411907" cy="1674188"/>
            </a:xfrm>
          </p:grpSpPr>
          <p:sp>
            <p:nvSpPr>
              <p:cNvPr id="71" name="Curved Up Arrow 70">
                <a:extLst>
                  <a:ext uri="{FF2B5EF4-FFF2-40B4-BE49-F238E27FC236}">
                    <a16:creationId xmlns:a16="http://schemas.microsoft.com/office/drawing/2014/main" id="{449B1643-58FD-AB4B-855F-D467321A01D4}"/>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Curved Up Arrow 71">
                <a:extLst>
                  <a:ext uri="{FF2B5EF4-FFF2-40B4-BE49-F238E27FC236}">
                    <a16:creationId xmlns:a16="http://schemas.microsoft.com/office/drawing/2014/main" id="{D132C5B5-8361-8947-BD09-B2CCAE06AF56}"/>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 name="Curved Up Arrow 72">
                <a:extLst>
                  <a:ext uri="{FF2B5EF4-FFF2-40B4-BE49-F238E27FC236}">
                    <a16:creationId xmlns:a16="http://schemas.microsoft.com/office/drawing/2014/main" id="{ED76AD8B-A25D-284A-950C-65C2B776D9B0}"/>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4" name="Curved Up Arrow 73">
                <a:extLst>
                  <a:ext uri="{FF2B5EF4-FFF2-40B4-BE49-F238E27FC236}">
                    <a16:creationId xmlns:a16="http://schemas.microsoft.com/office/drawing/2014/main" id="{B89BCF65-1B06-C042-BE58-1B531DBED6FC}"/>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5" name="Curved Up Arrow 74">
                <a:extLst>
                  <a:ext uri="{FF2B5EF4-FFF2-40B4-BE49-F238E27FC236}">
                    <a16:creationId xmlns:a16="http://schemas.microsoft.com/office/drawing/2014/main" id="{AD1A4BEE-80A8-9A4A-8856-B2966782C805}"/>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6" name="Curved Up Arrow 75">
                <a:extLst>
                  <a:ext uri="{FF2B5EF4-FFF2-40B4-BE49-F238E27FC236}">
                    <a16:creationId xmlns:a16="http://schemas.microsoft.com/office/drawing/2014/main" id="{3DA9C69B-BD2A-5145-8934-18209BA9AFCC}"/>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urved Up Arrow 76">
                <a:extLst>
                  <a:ext uri="{FF2B5EF4-FFF2-40B4-BE49-F238E27FC236}">
                    <a16:creationId xmlns:a16="http://schemas.microsoft.com/office/drawing/2014/main" id="{F16C27A6-D0E7-ED46-A95D-FA89E165E74D}"/>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Right Arrow 68">
              <a:extLst>
                <a:ext uri="{FF2B5EF4-FFF2-40B4-BE49-F238E27FC236}">
                  <a16:creationId xmlns:a16="http://schemas.microsoft.com/office/drawing/2014/main" id="{92740FB7-71A8-AE4C-9182-15BAFFFE998F}"/>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0EA01C4F-7304-5E41-A75C-ACE0BCD2FE99}"/>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B5F1E38B-CA8B-7043-BC01-4A140F79F197}"/>
              </a:ext>
            </a:extLst>
          </p:cNvPr>
          <p:cNvGrpSpPr/>
          <p:nvPr/>
        </p:nvGrpSpPr>
        <p:grpSpPr>
          <a:xfrm>
            <a:off x="2434933" y="4536909"/>
            <a:ext cx="1368148" cy="646331"/>
            <a:chOff x="636177" y="4045855"/>
            <a:chExt cx="6413249" cy="1809684"/>
          </a:xfrm>
        </p:grpSpPr>
        <p:grpSp>
          <p:nvGrpSpPr>
            <p:cNvPr id="79" name="Group 78">
              <a:extLst>
                <a:ext uri="{FF2B5EF4-FFF2-40B4-BE49-F238E27FC236}">
                  <a16:creationId xmlns:a16="http://schemas.microsoft.com/office/drawing/2014/main" id="{0BBD9E76-CA29-1D45-84F0-DB7B6BF618D8}"/>
                </a:ext>
              </a:extLst>
            </p:cNvPr>
            <p:cNvGrpSpPr/>
            <p:nvPr/>
          </p:nvGrpSpPr>
          <p:grpSpPr>
            <a:xfrm rot="20553520">
              <a:off x="2104791" y="4045855"/>
              <a:ext cx="3411907" cy="1674188"/>
              <a:chOff x="2195736" y="4275092"/>
              <a:chExt cx="3411907" cy="1674188"/>
            </a:xfrm>
          </p:grpSpPr>
          <p:sp>
            <p:nvSpPr>
              <p:cNvPr id="82" name="Curved Up Arrow 81">
                <a:extLst>
                  <a:ext uri="{FF2B5EF4-FFF2-40B4-BE49-F238E27FC236}">
                    <a16:creationId xmlns:a16="http://schemas.microsoft.com/office/drawing/2014/main" id="{449D188F-050E-CC45-BBFD-C327587B5643}"/>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3" name="Curved Up Arrow 82">
                <a:extLst>
                  <a:ext uri="{FF2B5EF4-FFF2-40B4-BE49-F238E27FC236}">
                    <a16:creationId xmlns:a16="http://schemas.microsoft.com/office/drawing/2014/main" id="{21EA8BD8-E7E0-FC41-9DC5-7FAA1A76EA99}"/>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4" name="Curved Up Arrow 83">
                <a:extLst>
                  <a:ext uri="{FF2B5EF4-FFF2-40B4-BE49-F238E27FC236}">
                    <a16:creationId xmlns:a16="http://schemas.microsoft.com/office/drawing/2014/main" id="{2F409811-2BD5-C04A-9D0A-DA2AE8C4304A}"/>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a:extLst>
                  <a:ext uri="{FF2B5EF4-FFF2-40B4-BE49-F238E27FC236}">
                    <a16:creationId xmlns:a16="http://schemas.microsoft.com/office/drawing/2014/main" id="{AF424C16-0AE2-9B41-9F61-875F8DD138E6}"/>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Up Arrow 85">
                <a:extLst>
                  <a:ext uri="{FF2B5EF4-FFF2-40B4-BE49-F238E27FC236}">
                    <a16:creationId xmlns:a16="http://schemas.microsoft.com/office/drawing/2014/main" id="{EBE74751-EF5B-B34F-B3C0-45B9EDA954EA}"/>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Up Arrow 86">
                <a:extLst>
                  <a:ext uri="{FF2B5EF4-FFF2-40B4-BE49-F238E27FC236}">
                    <a16:creationId xmlns:a16="http://schemas.microsoft.com/office/drawing/2014/main" id="{FF314806-1836-6049-977B-03B747A726AF}"/>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Curved Up Arrow 87">
                <a:extLst>
                  <a:ext uri="{FF2B5EF4-FFF2-40B4-BE49-F238E27FC236}">
                    <a16:creationId xmlns:a16="http://schemas.microsoft.com/office/drawing/2014/main" id="{42AC05A0-2901-3B40-8D53-7BDEE8AD5701}"/>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80" name="Right Arrow 79">
              <a:extLst>
                <a:ext uri="{FF2B5EF4-FFF2-40B4-BE49-F238E27FC236}">
                  <a16:creationId xmlns:a16="http://schemas.microsoft.com/office/drawing/2014/main" id="{7235D3AA-C3EF-0E46-A3FF-29E9DB24A680}"/>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15198765-5574-3C47-9DF4-35489D656C00}"/>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0FA651F7-9497-3844-89D1-82428CCF5D50}"/>
              </a:ext>
            </a:extLst>
          </p:cNvPr>
          <p:cNvGrpSpPr/>
          <p:nvPr/>
        </p:nvGrpSpPr>
        <p:grpSpPr>
          <a:xfrm>
            <a:off x="3484029" y="2353806"/>
            <a:ext cx="4791104" cy="2728231"/>
            <a:chOff x="636177" y="4045855"/>
            <a:chExt cx="6413249" cy="1809684"/>
          </a:xfrm>
        </p:grpSpPr>
        <p:grpSp>
          <p:nvGrpSpPr>
            <p:cNvPr id="57" name="Group 56">
              <a:extLst>
                <a:ext uri="{FF2B5EF4-FFF2-40B4-BE49-F238E27FC236}">
                  <a16:creationId xmlns:a16="http://schemas.microsoft.com/office/drawing/2014/main" id="{849DD958-FFD2-9C49-9C2D-9791ACA7110D}"/>
                </a:ext>
              </a:extLst>
            </p:cNvPr>
            <p:cNvGrpSpPr/>
            <p:nvPr/>
          </p:nvGrpSpPr>
          <p:grpSpPr>
            <a:xfrm rot="20553520">
              <a:off x="2104791" y="4045855"/>
              <a:ext cx="3411907" cy="1674188"/>
              <a:chOff x="2195736" y="4275092"/>
              <a:chExt cx="3411907" cy="1674188"/>
            </a:xfrm>
          </p:grpSpPr>
          <p:sp>
            <p:nvSpPr>
              <p:cNvPr id="60" name="Curved Up Arrow 59">
                <a:extLst>
                  <a:ext uri="{FF2B5EF4-FFF2-40B4-BE49-F238E27FC236}">
                    <a16:creationId xmlns:a16="http://schemas.microsoft.com/office/drawing/2014/main" id="{F3EAD878-B6C6-854E-8AE2-AD3139BFC74E}"/>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1" name="Curved Up Arrow 60">
                <a:extLst>
                  <a:ext uri="{FF2B5EF4-FFF2-40B4-BE49-F238E27FC236}">
                    <a16:creationId xmlns:a16="http://schemas.microsoft.com/office/drawing/2014/main" id="{15C92F05-A25A-C94D-A1C3-B4282A0E225C}"/>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2" name="Curved Up Arrow 61">
                <a:extLst>
                  <a:ext uri="{FF2B5EF4-FFF2-40B4-BE49-F238E27FC236}">
                    <a16:creationId xmlns:a16="http://schemas.microsoft.com/office/drawing/2014/main" id="{44573310-EE77-F246-B4DF-846855D42899}"/>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 name="Curved Up Arrow 62">
                <a:extLst>
                  <a:ext uri="{FF2B5EF4-FFF2-40B4-BE49-F238E27FC236}">
                    <a16:creationId xmlns:a16="http://schemas.microsoft.com/office/drawing/2014/main" id="{25332D21-E695-7249-9AC6-7ED4AE56C28D}"/>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4" name="Curved Up Arrow 63">
                <a:extLst>
                  <a:ext uri="{FF2B5EF4-FFF2-40B4-BE49-F238E27FC236}">
                    <a16:creationId xmlns:a16="http://schemas.microsoft.com/office/drawing/2014/main" id="{A18CC38F-276F-9441-B834-D7E02E7A8F93}"/>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5" name="Curved Up Arrow 64">
                <a:extLst>
                  <a:ext uri="{FF2B5EF4-FFF2-40B4-BE49-F238E27FC236}">
                    <a16:creationId xmlns:a16="http://schemas.microsoft.com/office/drawing/2014/main" id="{C2290DB3-3DC7-9046-989E-A8640DBCACCF}"/>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6" name="Curved Up Arrow 65">
                <a:extLst>
                  <a:ext uri="{FF2B5EF4-FFF2-40B4-BE49-F238E27FC236}">
                    <a16:creationId xmlns:a16="http://schemas.microsoft.com/office/drawing/2014/main" id="{FCAE00C5-941E-A74D-BB42-AD548C839F48}"/>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8" name="Right Arrow 57">
              <a:extLst>
                <a:ext uri="{FF2B5EF4-FFF2-40B4-BE49-F238E27FC236}">
                  <a16:creationId xmlns:a16="http://schemas.microsoft.com/office/drawing/2014/main" id="{AA82DFF6-67D8-1B42-B487-C7519494919B}"/>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D6F5DD51-DEBB-A847-8626-A37DFCAB26E3}"/>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5859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C7EC3-BD36-AE47-9434-E3F174A3C5EC}"/>
              </a:ext>
            </a:extLst>
          </p:cNvPr>
          <p:cNvPicPr>
            <a:picLocks noChangeAspect="1"/>
          </p:cNvPicPr>
          <p:nvPr/>
        </p:nvPicPr>
        <p:blipFill>
          <a:blip r:embed="rId2"/>
          <a:stretch>
            <a:fillRect/>
          </a:stretch>
        </p:blipFill>
        <p:spPr>
          <a:xfrm>
            <a:off x="36355" y="980728"/>
            <a:ext cx="9071293" cy="5328592"/>
          </a:xfrm>
          <a:prstGeom prst="rect">
            <a:avLst/>
          </a:prstGeom>
        </p:spPr>
      </p:pic>
      <p:sp>
        <p:nvSpPr>
          <p:cNvPr id="10" name="TextBox 9">
            <a:extLst>
              <a:ext uri="{FF2B5EF4-FFF2-40B4-BE49-F238E27FC236}">
                <a16:creationId xmlns:a16="http://schemas.microsoft.com/office/drawing/2014/main" id="{894A5833-4D7A-6447-BF35-E8B9E8CDF67B}"/>
              </a:ext>
            </a:extLst>
          </p:cNvPr>
          <p:cNvSpPr txBox="1"/>
          <p:nvPr/>
        </p:nvSpPr>
        <p:spPr>
          <a:xfrm>
            <a:off x="3865" y="6516052"/>
            <a:ext cx="6220677" cy="369332"/>
          </a:xfrm>
          <a:prstGeom prst="rect">
            <a:avLst/>
          </a:prstGeom>
          <a:noFill/>
        </p:spPr>
        <p:txBody>
          <a:bodyPr wrap="none" rtlCol="0">
            <a:spAutoFit/>
          </a:bodyPr>
          <a:lstStyle/>
          <a:p>
            <a:pPr marL="342900" indent="-342900">
              <a:buAutoNum type="alphaUcPeriod"/>
            </a:pPr>
            <a:r>
              <a:rPr lang="en-US" dirty="0"/>
              <a:t>Robinson, U. Stein, T. Drysdale, C. Cunningham, et. al.</a:t>
            </a:r>
          </a:p>
        </p:txBody>
      </p:sp>
      <p:sp>
        <p:nvSpPr>
          <p:cNvPr id="12" name="Frame 11">
            <a:extLst>
              <a:ext uri="{FF2B5EF4-FFF2-40B4-BE49-F238E27FC236}">
                <a16:creationId xmlns:a16="http://schemas.microsoft.com/office/drawing/2014/main" id="{A0D45C54-ACA2-D649-9C72-3A8095181585}"/>
              </a:ext>
            </a:extLst>
          </p:cNvPr>
          <p:cNvSpPr/>
          <p:nvPr/>
        </p:nvSpPr>
        <p:spPr>
          <a:xfrm>
            <a:off x="755576" y="3711175"/>
            <a:ext cx="8350208" cy="2598145"/>
          </a:xfrm>
          <a:prstGeom prst="frame">
            <a:avLst>
              <a:gd name="adj1" fmla="val 6174"/>
            </a:avLst>
          </a:prstGeom>
          <a:gradFill>
            <a:gsLst>
              <a:gs pos="0">
                <a:srgbClr val="FF0000"/>
              </a:gs>
              <a:gs pos="100000">
                <a:srgbClr val="FF8993"/>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0B498A7F-242F-9541-A7C4-E522E39DC44A}"/>
              </a:ext>
            </a:extLst>
          </p:cNvPr>
          <p:cNvSpPr/>
          <p:nvPr/>
        </p:nvSpPr>
        <p:spPr>
          <a:xfrm>
            <a:off x="755576" y="1700808"/>
            <a:ext cx="8352072" cy="2010367"/>
          </a:xfrm>
          <a:prstGeom prst="rect">
            <a:avLst/>
          </a:prstGeom>
          <a:solidFill>
            <a:srgbClr val="FFFFFE">
              <a:alpha val="5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C5F0D5C1-C999-084E-8548-69BDC1AA7602}"/>
              </a:ext>
            </a:extLst>
          </p:cNvPr>
          <p:cNvSpPr/>
          <p:nvPr/>
        </p:nvSpPr>
        <p:spPr>
          <a:xfrm>
            <a:off x="620890" y="4005934"/>
            <a:ext cx="2294926" cy="693939"/>
          </a:xfrm>
          <a:prstGeom prst="frame">
            <a:avLst>
              <a:gd name="adj1" fmla="val 213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0245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5">
            <a:extLst>
              <a:ext uri="{FF2B5EF4-FFF2-40B4-BE49-F238E27FC236}">
                <a16:creationId xmlns:a16="http://schemas.microsoft.com/office/drawing/2014/main" id="{A4186D10-FF37-414C-8D18-E311B94B40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829" t="42999" r="13933" b="11459"/>
          <a:stretch/>
        </p:blipFill>
        <p:spPr bwMode="auto">
          <a:xfrm>
            <a:off x="4144195" y="2280475"/>
            <a:ext cx="3953177" cy="359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a:extLst>
              <a:ext uri="{FF2B5EF4-FFF2-40B4-BE49-F238E27FC236}">
                <a16:creationId xmlns:a16="http://schemas.microsoft.com/office/drawing/2014/main" id="{8602DEB6-B8B6-DA49-A3D4-002AD8768F5F}"/>
              </a:ext>
            </a:extLst>
          </p:cNvPr>
          <p:cNvGrpSpPr/>
          <p:nvPr/>
        </p:nvGrpSpPr>
        <p:grpSpPr>
          <a:xfrm>
            <a:off x="8144507" y="2009611"/>
            <a:ext cx="235552" cy="4163299"/>
            <a:chOff x="8526989" y="1925574"/>
            <a:chExt cx="235552" cy="4163299"/>
          </a:xfrm>
        </p:grpSpPr>
        <p:sp>
          <p:nvSpPr>
            <p:cNvPr id="19" name="Oval 18">
              <a:extLst>
                <a:ext uri="{FF2B5EF4-FFF2-40B4-BE49-F238E27FC236}">
                  <a16:creationId xmlns:a16="http://schemas.microsoft.com/office/drawing/2014/main" id="{1E7F3F14-48C9-D643-BB1C-EFE5CECBB8B1}"/>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615D420-E12E-BD4F-B3ED-00A77E8D4FC7}"/>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D5359EE4-A27E-AE43-9E87-9D3EA8BDBBAB}"/>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92F0120-81BC-1C40-B0BB-BC149EDB04A2}"/>
              </a:ext>
            </a:extLst>
          </p:cNvPr>
          <p:cNvGrpSpPr/>
          <p:nvPr/>
        </p:nvGrpSpPr>
        <p:grpSpPr>
          <a:xfrm>
            <a:off x="8157357" y="2019238"/>
            <a:ext cx="235552" cy="4163299"/>
            <a:chOff x="8526989" y="1925574"/>
            <a:chExt cx="235552" cy="4163299"/>
          </a:xfrm>
        </p:grpSpPr>
        <p:sp>
          <p:nvSpPr>
            <p:cNvPr id="23" name="Oval 22">
              <a:extLst>
                <a:ext uri="{FF2B5EF4-FFF2-40B4-BE49-F238E27FC236}">
                  <a16:creationId xmlns:a16="http://schemas.microsoft.com/office/drawing/2014/main" id="{F3CF83E9-CE35-6045-A28F-B543A6C1A201}"/>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ED58CDC-94D2-0849-9062-E7D01813FA30}"/>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FBF1C1A1-F856-7940-85AE-82F00F489213}"/>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9A4ECAB8-526D-D143-A1FC-7FF48D263CA7}"/>
              </a:ext>
            </a:extLst>
          </p:cNvPr>
          <p:cNvGrpSpPr/>
          <p:nvPr/>
        </p:nvGrpSpPr>
        <p:grpSpPr>
          <a:xfrm>
            <a:off x="3823221" y="2075385"/>
            <a:ext cx="235552" cy="4163299"/>
            <a:chOff x="8526989" y="1925574"/>
            <a:chExt cx="235552" cy="4163299"/>
          </a:xfrm>
        </p:grpSpPr>
        <p:sp>
          <p:nvSpPr>
            <p:cNvPr id="31" name="Oval 30">
              <a:extLst>
                <a:ext uri="{FF2B5EF4-FFF2-40B4-BE49-F238E27FC236}">
                  <a16:creationId xmlns:a16="http://schemas.microsoft.com/office/drawing/2014/main" id="{557FB964-E137-3A4B-9657-F9E4AF7F27DB}"/>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DFE08A70-CAD9-A444-B758-65FB68B9BB09}"/>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24F0D0EC-3B82-A249-AFED-451062F8EA5E}"/>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AFB62FD-DFBA-2B4B-957D-553925CBCDAC}"/>
              </a:ext>
            </a:extLst>
          </p:cNvPr>
          <p:cNvGrpSpPr/>
          <p:nvPr/>
        </p:nvGrpSpPr>
        <p:grpSpPr>
          <a:xfrm>
            <a:off x="2482810" y="2108579"/>
            <a:ext cx="235552" cy="4163299"/>
            <a:chOff x="8526989" y="1925574"/>
            <a:chExt cx="235552" cy="4163299"/>
          </a:xfrm>
        </p:grpSpPr>
        <p:sp>
          <p:nvSpPr>
            <p:cNvPr id="27" name="Oval 26">
              <a:extLst>
                <a:ext uri="{FF2B5EF4-FFF2-40B4-BE49-F238E27FC236}">
                  <a16:creationId xmlns:a16="http://schemas.microsoft.com/office/drawing/2014/main" id="{3837A51E-F51B-8E46-A340-52C9FC5AF97A}"/>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80FA00EA-F7DB-BE4C-A810-93CDEE53574D}"/>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01EDC9A2-D9B4-4F47-80E3-159FAA95465C}"/>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FB4C395-E6F4-B54C-9D39-AB01861FB8B0}"/>
              </a:ext>
            </a:extLst>
          </p:cNvPr>
          <p:cNvSpPr txBox="1"/>
          <p:nvPr/>
        </p:nvSpPr>
        <p:spPr>
          <a:xfrm>
            <a:off x="611560" y="1268762"/>
            <a:ext cx="7632700" cy="646331"/>
          </a:xfrm>
          <a:prstGeom prst="rect">
            <a:avLst/>
          </a:prstGeom>
          <a:noFill/>
        </p:spPr>
        <p:txBody>
          <a:bodyPr>
            <a:spAutoFit/>
          </a:bodyPr>
          <a:lstStyle/>
          <a:p>
            <a:pPr>
              <a:defRPr/>
            </a:pPr>
            <a:r>
              <a:rPr lang="en-GB" sz="3600" dirty="0">
                <a:solidFill>
                  <a:schemeClr val="accent5">
                    <a:lumMod val="75000"/>
                  </a:schemeClr>
                </a:solidFill>
                <a:cs typeface="Arial" panose="020B0604020202020204" pitchFamily="34" charset="0"/>
              </a:rPr>
              <a:t>Final design: physical solar tracker</a:t>
            </a:r>
            <a:endParaRPr lang="en-GB" sz="2000" dirty="0"/>
          </a:p>
        </p:txBody>
      </p:sp>
      <p:grpSp>
        <p:nvGrpSpPr>
          <p:cNvPr id="13" name="Group 12">
            <a:extLst>
              <a:ext uri="{FF2B5EF4-FFF2-40B4-BE49-F238E27FC236}">
                <a16:creationId xmlns:a16="http://schemas.microsoft.com/office/drawing/2014/main" id="{60631803-C97F-384B-9577-1DAFD6CE222E}"/>
              </a:ext>
            </a:extLst>
          </p:cNvPr>
          <p:cNvGrpSpPr/>
          <p:nvPr/>
        </p:nvGrpSpPr>
        <p:grpSpPr>
          <a:xfrm>
            <a:off x="323529" y="5276991"/>
            <a:ext cx="1368148" cy="646331"/>
            <a:chOff x="636177" y="4045855"/>
            <a:chExt cx="6413249" cy="1809684"/>
          </a:xfrm>
        </p:grpSpPr>
        <p:grpSp>
          <p:nvGrpSpPr>
            <p:cNvPr id="10" name="Group 9">
              <a:extLst>
                <a:ext uri="{FF2B5EF4-FFF2-40B4-BE49-F238E27FC236}">
                  <a16:creationId xmlns:a16="http://schemas.microsoft.com/office/drawing/2014/main" id="{AE409FAF-45CA-8F43-861B-86857CD83287}"/>
                </a:ext>
              </a:extLst>
            </p:cNvPr>
            <p:cNvGrpSpPr/>
            <p:nvPr/>
          </p:nvGrpSpPr>
          <p:grpSpPr>
            <a:xfrm rot="20553520">
              <a:off x="2104791" y="4045855"/>
              <a:ext cx="3411907" cy="1674188"/>
              <a:chOff x="2195736" y="4275092"/>
              <a:chExt cx="3411907" cy="1674188"/>
            </a:xfrm>
          </p:grpSpPr>
          <p:sp>
            <p:nvSpPr>
              <p:cNvPr id="3" name="Curved Up Arrow 2">
                <a:extLst>
                  <a:ext uri="{FF2B5EF4-FFF2-40B4-BE49-F238E27FC236}">
                    <a16:creationId xmlns:a16="http://schemas.microsoft.com/office/drawing/2014/main" id="{987FF9AB-B8DB-A547-8B76-B3E0B38F7A0F}"/>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Curved Up Arrow 3">
                <a:extLst>
                  <a:ext uri="{FF2B5EF4-FFF2-40B4-BE49-F238E27FC236}">
                    <a16:creationId xmlns:a16="http://schemas.microsoft.com/office/drawing/2014/main" id="{F2687848-C985-B845-926D-13CCC6232CAE}"/>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urved Up Arrow 4">
                <a:extLst>
                  <a:ext uri="{FF2B5EF4-FFF2-40B4-BE49-F238E27FC236}">
                    <a16:creationId xmlns:a16="http://schemas.microsoft.com/office/drawing/2014/main" id="{65855A18-828A-FB4B-A0E4-B209430DC99C}"/>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urved Up Arrow 5">
                <a:extLst>
                  <a:ext uri="{FF2B5EF4-FFF2-40B4-BE49-F238E27FC236}">
                    <a16:creationId xmlns:a16="http://schemas.microsoft.com/office/drawing/2014/main" id="{5EC5F6A3-69C1-C841-87F6-0E3135A2DB7D}"/>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Up Arrow 6">
                <a:extLst>
                  <a:ext uri="{FF2B5EF4-FFF2-40B4-BE49-F238E27FC236}">
                    <a16:creationId xmlns:a16="http://schemas.microsoft.com/office/drawing/2014/main" id="{25029F0B-4AD2-F446-A05A-087EC0C866C1}"/>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Up Arrow 7">
                <a:extLst>
                  <a:ext uri="{FF2B5EF4-FFF2-40B4-BE49-F238E27FC236}">
                    <a16:creationId xmlns:a16="http://schemas.microsoft.com/office/drawing/2014/main" id="{64C66908-1420-934B-ADB8-2A3AD7CBCCA0}"/>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11AD407C-14D7-6E41-AC84-142D7615A889}"/>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1" name="Right Arrow 10">
              <a:extLst>
                <a:ext uri="{FF2B5EF4-FFF2-40B4-BE49-F238E27FC236}">
                  <a16:creationId xmlns:a16="http://schemas.microsoft.com/office/drawing/2014/main" id="{EFC9D2CA-E8ED-3F44-BAF4-BA88BEEF2410}"/>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EDCF184-3D9D-9D46-9A54-548B40957E25}"/>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57FA263-EBFB-294F-9396-EE12F904F2FE}"/>
              </a:ext>
            </a:extLst>
          </p:cNvPr>
          <p:cNvGrpSpPr/>
          <p:nvPr/>
        </p:nvGrpSpPr>
        <p:grpSpPr>
          <a:xfrm>
            <a:off x="1394607" y="2120002"/>
            <a:ext cx="235552" cy="4163299"/>
            <a:chOff x="8526989" y="1925574"/>
            <a:chExt cx="235552" cy="4163299"/>
          </a:xfrm>
        </p:grpSpPr>
        <p:sp>
          <p:nvSpPr>
            <p:cNvPr id="15" name="Oval 14">
              <a:extLst>
                <a:ext uri="{FF2B5EF4-FFF2-40B4-BE49-F238E27FC236}">
                  <a16:creationId xmlns:a16="http://schemas.microsoft.com/office/drawing/2014/main" id="{B15CECF3-B302-DB45-B0D3-70DD734144EB}"/>
                </a:ext>
              </a:extLst>
            </p:cNvPr>
            <p:cNvSpPr/>
            <p:nvPr/>
          </p:nvSpPr>
          <p:spPr>
            <a:xfrm rot="10800000">
              <a:off x="8526989" y="5846892"/>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FD8476C-5B83-1A4B-B4BA-2942DBD15D91}"/>
                </a:ext>
              </a:extLst>
            </p:cNvPr>
            <p:cNvCxnSpPr/>
            <p:nvPr/>
          </p:nvCxnSpPr>
          <p:spPr>
            <a:xfrm flipV="1">
              <a:off x="8644765" y="2186811"/>
              <a:ext cx="0" cy="366008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9A05043C-ABDB-2747-9D27-9E61A1036226}"/>
                </a:ext>
              </a:extLst>
            </p:cNvPr>
            <p:cNvSpPr/>
            <p:nvPr/>
          </p:nvSpPr>
          <p:spPr>
            <a:xfrm>
              <a:off x="8526989" y="1925574"/>
              <a:ext cx="235552" cy="241981"/>
            </a:xfrm>
            <a:prstGeom prst="ellipse">
              <a:avLst/>
            </a:prstGeom>
            <a:gradFill>
              <a:gsLst>
                <a:gs pos="0">
                  <a:srgbClr val="00B050"/>
                </a:gs>
                <a:gs pos="100000">
                  <a:schemeClr val="accent3">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C05E9471-2421-7A4C-A19C-A04EB7E35282}"/>
              </a:ext>
            </a:extLst>
          </p:cNvPr>
          <p:cNvGrpSpPr/>
          <p:nvPr/>
        </p:nvGrpSpPr>
        <p:grpSpPr>
          <a:xfrm>
            <a:off x="1370311" y="4906078"/>
            <a:ext cx="1368148" cy="646331"/>
            <a:chOff x="636177" y="4045855"/>
            <a:chExt cx="6413249" cy="1809684"/>
          </a:xfrm>
        </p:grpSpPr>
        <p:grpSp>
          <p:nvGrpSpPr>
            <p:cNvPr id="68" name="Group 67">
              <a:extLst>
                <a:ext uri="{FF2B5EF4-FFF2-40B4-BE49-F238E27FC236}">
                  <a16:creationId xmlns:a16="http://schemas.microsoft.com/office/drawing/2014/main" id="{5C2AF01E-74D3-514B-BE72-BF3A469EDAE2}"/>
                </a:ext>
              </a:extLst>
            </p:cNvPr>
            <p:cNvGrpSpPr/>
            <p:nvPr/>
          </p:nvGrpSpPr>
          <p:grpSpPr>
            <a:xfrm rot="20553520">
              <a:off x="2104791" y="4045855"/>
              <a:ext cx="3411907" cy="1674188"/>
              <a:chOff x="2195736" y="4275092"/>
              <a:chExt cx="3411907" cy="1674188"/>
            </a:xfrm>
          </p:grpSpPr>
          <p:sp>
            <p:nvSpPr>
              <p:cNvPr id="71" name="Curved Up Arrow 70">
                <a:extLst>
                  <a:ext uri="{FF2B5EF4-FFF2-40B4-BE49-F238E27FC236}">
                    <a16:creationId xmlns:a16="http://schemas.microsoft.com/office/drawing/2014/main" id="{449B1643-58FD-AB4B-855F-D467321A01D4}"/>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Curved Up Arrow 71">
                <a:extLst>
                  <a:ext uri="{FF2B5EF4-FFF2-40B4-BE49-F238E27FC236}">
                    <a16:creationId xmlns:a16="http://schemas.microsoft.com/office/drawing/2014/main" id="{D132C5B5-8361-8947-BD09-B2CCAE06AF56}"/>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 name="Curved Up Arrow 72">
                <a:extLst>
                  <a:ext uri="{FF2B5EF4-FFF2-40B4-BE49-F238E27FC236}">
                    <a16:creationId xmlns:a16="http://schemas.microsoft.com/office/drawing/2014/main" id="{ED76AD8B-A25D-284A-950C-65C2B776D9B0}"/>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4" name="Curved Up Arrow 73">
                <a:extLst>
                  <a:ext uri="{FF2B5EF4-FFF2-40B4-BE49-F238E27FC236}">
                    <a16:creationId xmlns:a16="http://schemas.microsoft.com/office/drawing/2014/main" id="{B89BCF65-1B06-C042-BE58-1B531DBED6FC}"/>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5" name="Curved Up Arrow 74">
                <a:extLst>
                  <a:ext uri="{FF2B5EF4-FFF2-40B4-BE49-F238E27FC236}">
                    <a16:creationId xmlns:a16="http://schemas.microsoft.com/office/drawing/2014/main" id="{AD1A4BEE-80A8-9A4A-8856-B2966782C805}"/>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6" name="Curved Up Arrow 75">
                <a:extLst>
                  <a:ext uri="{FF2B5EF4-FFF2-40B4-BE49-F238E27FC236}">
                    <a16:creationId xmlns:a16="http://schemas.microsoft.com/office/drawing/2014/main" id="{3DA9C69B-BD2A-5145-8934-18209BA9AFCC}"/>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urved Up Arrow 76">
                <a:extLst>
                  <a:ext uri="{FF2B5EF4-FFF2-40B4-BE49-F238E27FC236}">
                    <a16:creationId xmlns:a16="http://schemas.microsoft.com/office/drawing/2014/main" id="{F16C27A6-D0E7-ED46-A95D-FA89E165E74D}"/>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Right Arrow 68">
              <a:extLst>
                <a:ext uri="{FF2B5EF4-FFF2-40B4-BE49-F238E27FC236}">
                  <a16:creationId xmlns:a16="http://schemas.microsoft.com/office/drawing/2014/main" id="{92740FB7-71A8-AE4C-9182-15BAFFFE998F}"/>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0EA01C4F-7304-5E41-A75C-ACE0BCD2FE99}"/>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B5F1E38B-CA8B-7043-BC01-4A140F79F197}"/>
              </a:ext>
            </a:extLst>
          </p:cNvPr>
          <p:cNvGrpSpPr/>
          <p:nvPr/>
        </p:nvGrpSpPr>
        <p:grpSpPr>
          <a:xfrm>
            <a:off x="2434933" y="4536909"/>
            <a:ext cx="1368148" cy="646331"/>
            <a:chOff x="636177" y="4045855"/>
            <a:chExt cx="6413249" cy="1809684"/>
          </a:xfrm>
        </p:grpSpPr>
        <p:grpSp>
          <p:nvGrpSpPr>
            <p:cNvPr id="79" name="Group 78">
              <a:extLst>
                <a:ext uri="{FF2B5EF4-FFF2-40B4-BE49-F238E27FC236}">
                  <a16:creationId xmlns:a16="http://schemas.microsoft.com/office/drawing/2014/main" id="{0BBD9E76-CA29-1D45-84F0-DB7B6BF618D8}"/>
                </a:ext>
              </a:extLst>
            </p:cNvPr>
            <p:cNvGrpSpPr/>
            <p:nvPr/>
          </p:nvGrpSpPr>
          <p:grpSpPr>
            <a:xfrm rot="20553520">
              <a:off x="2104791" y="4045855"/>
              <a:ext cx="3411907" cy="1674188"/>
              <a:chOff x="2195736" y="4275092"/>
              <a:chExt cx="3411907" cy="1674188"/>
            </a:xfrm>
          </p:grpSpPr>
          <p:sp>
            <p:nvSpPr>
              <p:cNvPr id="82" name="Curved Up Arrow 81">
                <a:extLst>
                  <a:ext uri="{FF2B5EF4-FFF2-40B4-BE49-F238E27FC236}">
                    <a16:creationId xmlns:a16="http://schemas.microsoft.com/office/drawing/2014/main" id="{449D188F-050E-CC45-BBFD-C327587B5643}"/>
                  </a:ext>
                </a:extLst>
              </p:cNvPr>
              <p:cNvSpPr/>
              <p:nvPr/>
            </p:nvSpPr>
            <p:spPr>
              <a:xfrm>
                <a:off x="2195736"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3" name="Curved Up Arrow 82">
                <a:extLst>
                  <a:ext uri="{FF2B5EF4-FFF2-40B4-BE49-F238E27FC236}">
                    <a16:creationId xmlns:a16="http://schemas.microsoft.com/office/drawing/2014/main" id="{21EA8BD8-E7E0-FC41-9DC5-7FAA1A76EA99}"/>
                  </a:ext>
                </a:extLst>
              </p:cNvPr>
              <p:cNvSpPr/>
              <p:nvPr/>
            </p:nvSpPr>
            <p:spPr>
              <a:xfrm rot="10800000">
                <a:off x="2771800" y="4275092"/>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4" name="Curved Up Arrow 83">
                <a:extLst>
                  <a:ext uri="{FF2B5EF4-FFF2-40B4-BE49-F238E27FC236}">
                    <a16:creationId xmlns:a16="http://schemas.microsoft.com/office/drawing/2014/main" id="{2F409811-2BD5-C04A-9D0A-DA2AE8C4304A}"/>
                  </a:ext>
                </a:extLst>
              </p:cNvPr>
              <p:cNvSpPr/>
              <p:nvPr/>
            </p:nvSpPr>
            <p:spPr>
              <a:xfrm>
                <a:off x="2843808" y="5229198"/>
                <a:ext cx="1584176"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a:extLst>
                  <a:ext uri="{FF2B5EF4-FFF2-40B4-BE49-F238E27FC236}">
                    <a16:creationId xmlns:a16="http://schemas.microsoft.com/office/drawing/2014/main" id="{AF424C16-0AE2-9B41-9F61-875F8DD138E6}"/>
                  </a:ext>
                </a:extLst>
              </p:cNvPr>
              <p:cNvSpPr/>
              <p:nvPr/>
            </p:nvSpPr>
            <p:spPr>
              <a:xfrm rot="10800000">
                <a:off x="3239511" y="4275093"/>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urved Up Arrow 85">
                <a:extLst>
                  <a:ext uri="{FF2B5EF4-FFF2-40B4-BE49-F238E27FC236}">
                    <a16:creationId xmlns:a16="http://schemas.microsoft.com/office/drawing/2014/main" id="{EBE74751-EF5B-B34F-B3C0-45B9EDA954EA}"/>
                  </a:ext>
                </a:extLst>
              </p:cNvPr>
              <p:cNvSpPr/>
              <p:nvPr/>
            </p:nvSpPr>
            <p:spPr>
              <a:xfrm>
                <a:off x="3347864" y="5229200"/>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urved Up Arrow 86">
                <a:extLst>
                  <a:ext uri="{FF2B5EF4-FFF2-40B4-BE49-F238E27FC236}">
                    <a16:creationId xmlns:a16="http://schemas.microsoft.com/office/drawing/2014/main" id="{FF314806-1836-6049-977B-03B747A726AF}"/>
                  </a:ext>
                </a:extLst>
              </p:cNvPr>
              <p:cNvSpPr/>
              <p:nvPr/>
            </p:nvSpPr>
            <p:spPr>
              <a:xfrm rot="10800000">
                <a:off x="3779913" y="4293096"/>
                <a:ext cx="1152128"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Curved Up Arrow 87">
                <a:extLst>
                  <a:ext uri="{FF2B5EF4-FFF2-40B4-BE49-F238E27FC236}">
                    <a16:creationId xmlns:a16="http://schemas.microsoft.com/office/drawing/2014/main" id="{42AC05A0-2901-3B40-8D53-7BDEE8AD5701}"/>
                  </a:ext>
                </a:extLst>
              </p:cNvPr>
              <p:cNvSpPr/>
              <p:nvPr/>
            </p:nvSpPr>
            <p:spPr>
              <a:xfrm>
                <a:off x="3879451" y="5229198"/>
                <a:ext cx="1728192" cy="72008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80" name="Right Arrow 79">
              <a:extLst>
                <a:ext uri="{FF2B5EF4-FFF2-40B4-BE49-F238E27FC236}">
                  <a16:creationId xmlns:a16="http://schemas.microsoft.com/office/drawing/2014/main" id="{7235D3AA-C3EF-0E46-A3FF-29E9DB24A680}"/>
                </a:ext>
              </a:extLst>
            </p:cNvPr>
            <p:cNvSpPr/>
            <p:nvPr/>
          </p:nvSpPr>
          <p:spPr>
            <a:xfrm>
              <a:off x="636177" y="5178923"/>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15198765-5574-3C47-9DF4-35489D656C00}"/>
                </a:ext>
              </a:extLst>
            </p:cNvPr>
            <p:cNvSpPr/>
            <p:nvPr/>
          </p:nvSpPr>
          <p:spPr>
            <a:xfrm>
              <a:off x="5570372" y="4143102"/>
              <a:ext cx="1479054" cy="67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4118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8941</TotalTime>
  <Words>1097</Words>
  <Application>Microsoft Macintosh PowerPoint</Application>
  <PresentationFormat>On-screen Show (4:3)</PresentationFormat>
  <Paragraphs>97</Paragraphs>
  <Slides>30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MS PGothic</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Simulation</vt:lpstr>
      <vt:lpstr>Intervention</vt:lpstr>
      <vt:lpstr>PowerPoint Presentation</vt:lpstr>
      <vt:lpstr>PowerPoint Presentation</vt:lpstr>
      <vt:lpstr>PowerPoint Presentation</vt:lpstr>
      <vt:lpstr>PowerPoint Presentation</vt:lpstr>
      <vt:lpstr>Two anecdotes struck us… </vt:lpstr>
      <vt:lpstr>PowerPoint Presentation</vt:lpstr>
      <vt:lpstr>PowerPoint Presentation</vt:lpstr>
      <vt:lpstr>PowerPoint Presentation</vt:lpstr>
      <vt:lpstr>PowerPoint Presentation</vt:lpstr>
      <vt:lpstr>Can we explain what we saw by another conceptual framework?</vt:lpstr>
      <vt:lpstr>PowerPoint Presentation</vt:lpstr>
      <vt:lpstr>References</vt:lpstr>
      <vt:lpstr>EXTRA SLIDES</vt:lpstr>
      <vt:lpstr>PowerPoint Presentation</vt:lpstr>
      <vt:lpstr>Remote labs example</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forum: 24.09.15  edweb design update</dc:title>
  <dc:creator>ROSS Steven</dc:creator>
  <cp:lastModifiedBy>DRYSDALE Tim</cp:lastModifiedBy>
  <cp:revision>273</cp:revision>
  <cp:lastPrinted>2017-08-17T10:25:21Z</cp:lastPrinted>
  <dcterms:created xsi:type="dcterms:W3CDTF">2015-09-24T13:33:25Z</dcterms:created>
  <dcterms:modified xsi:type="dcterms:W3CDTF">2019-09-16T10:47:56Z</dcterms:modified>
</cp:coreProperties>
</file>